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1_D8BB9829.xml" ContentType="application/vnd.ms-powerpoint.comments+xml"/>
  <Override PartName="/ppt/comments/modernComment_112_5ADCB252.xml" ContentType="application/vnd.ms-powerpoint.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93" r:id="rId3"/>
    <p:sldId id="308" r:id="rId4"/>
    <p:sldId id="309" r:id="rId5"/>
    <p:sldId id="257" r:id="rId6"/>
    <p:sldId id="259" r:id="rId7"/>
    <p:sldId id="260" r:id="rId8"/>
    <p:sldId id="258" r:id="rId9"/>
    <p:sldId id="262" r:id="rId10"/>
    <p:sldId id="263" r:id="rId11"/>
    <p:sldId id="264" r:id="rId12"/>
    <p:sldId id="265" r:id="rId13"/>
    <p:sldId id="261" r:id="rId14"/>
    <p:sldId id="266" r:id="rId15"/>
    <p:sldId id="280" r:id="rId16"/>
    <p:sldId id="268" r:id="rId17"/>
    <p:sldId id="269" r:id="rId18"/>
    <p:sldId id="270" r:id="rId19"/>
    <p:sldId id="273" r:id="rId20"/>
    <p:sldId id="274" r:id="rId21"/>
    <p:sldId id="275" r:id="rId22"/>
    <p:sldId id="276" r:id="rId23"/>
    <p:sldId id="277" r:id="rId24"/>
    <p:sldId id="279" r:id="rId25"/>
    <p:sldId id="310" r:id="rId26"/>
    <p:sldId id="271" r:id="rId27"/>
    <p:sldId id="267" r:id="rId28"/>
    <p:sldId id="291" r:id="rId29"/>
    <p:sldId id="30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D22D90-B4D6-0DAA-B12B-D63702948D85}" name="Meredith Clement" initials="MC" userId="Meredith Clement" providerId="None"/>
  <p188:author id="{974823F9-71A9-DAE4-D70F-938566EB4C77}" name="Lisa Rooney" initials="LR" userId="S::lrooney@mefa.org::578c31ba-e20d-4c27-a828-bbc590fe5b4f" providerId="AD"/>
  <p188:author id="{E696D6FB-DD55-A00C-E77A-AAEB1937C3E3}" name="Andrea Keenan" initials="AK" userId="S::akeenan@mefa.org::e639c960-bd76-442a-99ec-5c5bf1e8395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Keenan" userId="e639c960-bd76-442a-99ec-5c5bf1e8395c" providerId="ADAL" clId="{C2C19F99-1208-47B6-9161-A2977FADB0CA}"/>
    <pc:docChg chg="custSel addSld modSld">
      <pc:chgData name="Andrea Keenan" userId="e639c960-bd76-442a-99ec-5c5bf1e8395c" providerId="ADAL" clId="{C2C19F99-1208-47B6-9161-A2977FADB0CA}" dt="2024-10-08T13:53:57.486" v="71" actId="27636"/>
      <pc:docMkLst>
        <pc:docMk/>
      </pc:docMkLst>
      <pc:sldChg chg="modSp mod">
        <pc:chgData name="Andrea Keenan" userId="e639c960-bd76-442a-99ec-5c5bf1e8395c" providerId="ADAL" clId="{C2C19F99-1208-47B6-9161-A2977FADB0CA}" dt="2024-10-08T11:37:18.479" v="5" actId="13926"/>
        <pc:sldMkLst>
          <pc:docMk/>
          <pc:sldMk cId="3119284727" sldId="263"/>
        </pc:sldMkLst>
        <pc:spChg chg="mod">
          <ac:chgData name="Andrea Keenan" userId="e639c960-bd76-442a-99ec-5c5bf1e8395c" providerId="ADAL" clId="{C2C19F99-1208-47B6-9161-A2977FADB0CA}" dt="2024-10-08T11:37:15.281" v="4" actId="13926"/>
          <ac:spMkLst>
            <pc:docMk/>
            <pc:sldMk cId="3119284727" sldId="263"/>
            <ac:spMk id="3" creationId="{266892C7-F5B3-AFBB-1777-FE5907185372}"/>
          </ac:spMkLst>
        </pc:spChg>
        <pc:spChg chg="mod">
          <ac:chgData name="Andrea Keenan" userId="e639c960-bd76-442a-99ec-5c5bf1e8395c" providerId="ADAL" clId="{C2C19F99-1208-47B6-9161-A2977FADB0CA}" dt="2024-10-08T11:37:18.479" v="5" actId="13926"/>
          <ac:spMkLst>
            <pc:docMk/>
            <pc:sldMk cId="3119284727" sldId="263"/>
            <ac:spMk id="4" creationId="{AAE90DBB-B85C-F686-7E1C-4922A3524DFD}"/>
          </ac:spMkLst>
        </pc:spChg>
      </pc:sldChg>
      <pc:sldChg chg="modSp new mod">
        <pc:chgData name="Andrea Keenan" userId="e639c960-bd76-442a-99ec-5c5bf1e8395c" providerId="ADAL" clId="{C2C19F99-1208-47B6-9161-A2977FADB0CA}" dt="2024-10-08T13:53:57.486" v="71" actId="27636"/>
        <pc:sldMkLst>
          <pc:docMk/>
          <pc:sldMk cId="3639465932" sldId="310"/>
        </pc:sldMkLst>
        <pc:spChg chg="mod">
          <ac:chgData name="Andrea Keenan" userId="e639c960-bd76-442a-99ec-5c5bf1e8395c" providerId="ADAL" clId="{C2C19F99-1208-47B6-9161-A2977FADB0CA}" dt="2024-10-08T13:53:50.862" v="49" actId="20577"/>
          <ac:spMkLst>
            <pc:docMk/>
            <pc:sldMk cId="3639465932" sldId="310"/>
            <ac:spMk id="2" creationId="{C0A982BF-5DED-4566-EFCF-DDFF3A6F4ED0}"/>
          </ac:spMkLst>
        </pc:spChg>
        <pc:spChg chg="mod">
          <ac:chgData name="Andrea Keenan" userId="e639c960-bd76-442a-99ec-5c5bf1e8395c" providerId="ADAL" clId="{C2C19F99-1208-47B6-9161-A2977FADB0CA}" dt="2024-10-08T13:53:57.486" v="71" actId="27636"/>
          <ac:spMkLst>
            <pc:docMk/>
            <pc:sldMk cId="3639465932" sldId="310"/>
            <ac:spMk id="3" creationId="{68D28B61-09ED-EBF5-341A-E4808B227DC7}"/>
          </ac:spMkLst>
        </pc:spChg>
      </pc:sldChg>
    </pc:docChg>
  </pc:docChgLst>
</pc:chgInfo>
</file>

<file path=ppt/comments/modernComment_111_D8BB9829.xml><?xml version="1.0" encoding="utf-8"?>
<p188:cmLst xmlns:a="http://schemas.openxmlformats.org/drawingml/2006/main" xmlns:r="http://schemas.openxmlformats.org/officeDocument/2006/relationships" xmlns:p188="http://schemas.microsoft.com/office/powerpoint/2018/8/main">
  <p188:cm id="{6C17669B-542D-46A4-8B50-99A775675D84}" authorId="{974823F9-71A9-DAE4-D70F-938566EB4C77}" status="resolved" created="2024-10-01T16:24:46.247" complete="100000">
    <ac:deMkLst xmlns:ac="http://schemas.microsoft.com/office/drawing/2013/main/command">
      <pc:docMk xmlns:pc="http://schemas.microsoft.com/office/powerpoint/2013/main/command"/>
      <pc:sldMk xmlns:pc="http://schemas.microsoft.com/office/powerpoint/2013/main/command" cId="3636172841" sldId="273"/>
      <ac:picMk id="5" creationId="{ACDC953D-BBAD-94FE-32C5-13580E469846}"/>
    </ac:deMkLst>
    <p188:txBody>
      <a:bodyPr/>
      <a:lstStyle/>
      <a:p>
        <a:r>
          <a:rPr lang="en-US"/>
          <a:t>Can we source this graphic?</a:t>
        </a:r>
      </a:p>
    </p188:txBody>
  </p188:cm>
</p188:cmLst>
</file>

<file path=ppt/comments/modernComment_112_5ADCB252.xml><?xml version="1.0" encoding="utf-8"?>
<p188:cmLst xmlns:a="http://schemas.openxmlformats.org/drawingml/2006/main" xmlns:r="http://schemas.openxmlformats.org/officeDocument/2006/relationships" xmlns:p188="http://schemas.microsoft.com/office/powerpoint/2018/8/main">
  <p188:cm id="{5C23E879-D1F1-4165-B9D5-22C8A1B3661E}" authorId="{14D22D90-B4D6-0DAA-B12B-D63702948D85}" status="resolved" created="2024-09-18T20:12:33.251" complete="100000">
    <pc:sldMkLst xmlns:pc="http://schemas.microsoft.com/office/powerpoint/2013/main/command">
      <pc:docMk/>
      <pc:sldMk cId="1524413010" sldId="274"/>
    </pc:sldMkLst>
    <p188:txBody>
      <a:bodyPr/>
      <a:lstStyle/>
      <a:p>
        <a:r>
          <a:rPr lang="en-US"/>
          <a:t>Andrea, this slide had some exact duplicate text that was on slide 3, so I removed it. Most of the slide’s message seemed to be similar to slides 2 and 3, so didn’t know if you wanted to move the first 3 bullets to those slides or right after them, and move the last two bullets on resources into the Tactical Resources section. As well, the Higher Education Immigration Portal is also mentioned on slide 10 so wasn’t sure if you wanted to mention it here again.</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hyperlink" Target="mailto:collegeplanning@mefa.org" TargetMode="External"/><Relationship Id="rId5" Type="http://schemas.openxmlformats.org/officeDocument/2006/relationships/image" Target="../media/image26.svg"/><Relationship Id="rId4"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5" Type="http://schemas.openxmlformats.org/officeDocument/2006/relationships/hyperlink" Target="mailto:collegeplanning@mefa.org" TargetMode="External"/><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5E606C-C5AC-4E05-8ABF-944EB55CA03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FC7AFF6-4086-42D1-A309-ED55C8DC5296}">
      <dgm:prSet custT="1"/>
      <dgm:spPr/>
      <dgm:t>
        <a:bodyPr/>
        <a:lstStyle/>
        <a:p>
          <a:pPr>
            <a:lnSpc>
              <a:spcPct val="100000"/>
            </a:lnSpc>
          </a:pPr>
          <a:r>
            <a:rPr lang="en-US" sz="4000" b="1" dirty="0"/>
            <a:t>(800) 449-MEFA (6332)</a:t>
          </a:r>
        </a:p>
      </dgm:t>
    </dgm:pt>
    <dgm:pt modelId="{D407E78B-FC47-46EC-B599-725FC0EEF151}" type="parTrans" cxnId="{F52C1644-2595-4035-9804-8E9EE64D4CFF}">
      <dgm:prSet/>
      <dgm:spPr/>
      <dgm:t>
        <a:bodyPr/>
        <a:lstStyle/>
        <a:p>
          <a:endParaRPr lang="en-US"/>
        </a:p>
      </dgm:t>
    </dgm:pt>
    <dgm:pt modelId="{99D3F77D-EE9E-47E8-942D-6DC64CA4D255}" type="sibTrans" cxnId="{F52C1644-2595-4035-9804-8E9EE64D4CFF}">
      <dgm:prSet/>
      <dgm:spPr/>
      <dgm:t>
        <a:bodyPr/>
        <a:lstStyle/>
        <a:p>
          <a:endParaRPr lang="en-US"/>
        </a:p>
      </dgm:t>
    </dgm:pt>
    <dgm:pt modelId="{BCB1B620-E447-4235-872A-E54DD3D8F81E}">
      <dgm:prSet custT="1"/>
      <dgm:spPr/>
      <dgm:t>
        <a:bodyPr/>
        <a:lstStyle/>
        <a:p>
          <a:pPr>
            <a:lnSpc>
              <a:spcPct val="100000"/>
            </a:lnSpc>
          </a:pPr>
          <a:r>
            <a:rPr lang="en-US" sz="4000" b="1" dirty="0">
              <a:hlinkClick xmlns:r="http://schemas.openxmlformats.org/officeDocument/2006/relationships" r:id="rId1"/>
            </a:rPr>
            <a:t>collegeplanning@mefa.org</a:t>
          </a:r>
          <a:r>
            <a:rPr lang="en-US" sz="4000" b="1" dirty="0"/>
            <a:t> </a:t>
          </a:r>
        </a:p>
      </dgm:t>
    </dgm:pt>
    <dgm:pt modelId="{94204721-2038-4141-9BD6-8BCE82329E49}" type="parTrans" cxnId="{4A018232-97DD-40B2-B3E4-2C9D48FB4DA6}">
      <dgm:prSet/>
      <dgm:spPr/>
      <dgm:t>
        <a:bodyPr/>
        <a:lstStyle/>
        <a:p>
          <a:endParaRPr lang="en-US"/>
        </a:p>
      </dgm:t>
    </dgm:pt>
    <dgm:pt modelId="{3E9A0038-EE0C-4E4E-8D03-0D2FDC196B8B}" type="sibTrans" cxnId="{4A018232-97DD-40B2-B3E4-2C9D48FB4DA6}">
      <dgm:prSet/>
      <dgm:spPr/>
      <dgm:t>
        <a:bodyPr/>
        <a:lstStyle/>
        <a:p>
          <a:endParaRPr lang="en-US"/>
        </a:p>
      </dgm:t>
    </dgm:pt>
    <dgm:pt modelId="{39656ABC-D219-45CE-A539-B4FF50238055}" type="pres">
      <dgm:prSet presAssocID="{875E606C-C5AC-4E05-8ABF-944EB55CA038}" presName="root" presStyleCnt="0">
        <dgm:presLayoutVars>
          <dgm:dir/>
          <dgm:resizeHandles val="exact"/>
        </dgm:presLayoutVars>
      </dgm:prSet>
      <dgm:spPr/>
    </dgm:pt>
    <dgm:pt modelId="{AD0947B3-B99E-4AFB-9071-822423A87D38}" type="pres">
      <dgm:prSet presAssocID="{1FC7AFF6-4086-42D1-A309-ED55C8DC5296}" presName="compNode" presStyleCnt="0"/>
      <dgm:spPr/>
    </dgm:pt>
    <dgm:pt modelId="{56E9B12B-4133-46E2-959B-BDF1AE04ED00}" type="pres">
      <dgm:prSet presAssocID="{1FC7AFF6-4086-42D1-A309-ED55C8DC5296}" presName="bgRect" presStyleLbl="bgShp" presStyleIdx="0" presStyleCnt="2"/>
      <dgm:spPr/>
    </dgm:pt>
    <dgm:pt modelId="{2A087B6A-7951-43A3-97F2-82E69DC5974E}" type="pres">
      <dgm:prSet presAssocID="{1FC7AFF6-4086-42D1-A309-ED55C8DC5296}"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peaker Phone"/>
        </a:ext>
      </dgm:extLst>
    </dgm:pt>
    <dgm:pt modelId="{B9C0270B-6890-4439-BF6B-545AAA18F979}" type="pres">
      <dgm:prSet presAssocID="{1FC7AFF6-4086-42D1-A309-ED55C8DC5296}" presName="spaceRect" presStyleCnt="0"/>
      <dgm:spPr/>
    </dgm:pt>
    <dgm:pt modelId="{7863956C-75D6-444E-BA76-3EBDEAA0C81B}" type="pres">
      <dgm:prSet presAssocID="{1FC7AFF6-4086-42D1-A309-ED55C8DC5296}" presName="parTx" presStyleLbl="revTx" presStyleIdx="0" presStyleCnt="2">
        <dgm:presLayoutVars>
          <dgm:chMax val="0"/>
          <dgm:chPref val="0"/>
        </dgm:presLayoutVars>
      </dgm:prSet>
      <dgm:spPr/>
    </dgm:pt>
    <dgm:pt modelId="{4BA6F6DA-952E-44D7-8B09-8D0F321898B8}" type="pres">
      <dgm:prSet presAssocID="{99D3F77D-EE9E-47E8-942D-6DC64CA4D255}" presName="sibTrans" presStyleCnt="0"/>
      <dgm:spPr/>
    </dgm:pt>
    <dgm:pt modelId="{2A3E485B-0C0A-408F-BAA4-DCBCB341CC51}" type="pres">
      <dgm:prSet presAssocID="{BCB1B620-E447-4235-872A-E54DD3D8F81E}" presName="compNode" presStyleCnt="0"/>
      <dgm:spPr/>
    </dgm:pt>
    <dgm:pt modelId="{B3DED6E5-EA12-4F00-96FB-356E75A731B9}" type="pres">
      <dgm:prSet presAssocID="{BCB1B620-E447-4235-872A-E54DD3D8F81E}" presName="bgRect" presStyleLbl="bgShp" presStyleIdx="1" presStyleCnt="2"/>
      <dgm:spPr/>
    </dgm:pt>
    <dgm:pt modelId="{60EC879C-CB2E-4FAE-9153-98FBE9279D56}" type="pres">
      <dgm:prSet presAssocID="{BCB1B620-E447-4235-872A-E54DD3D8F81E}"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Email"/>
        </a:ext>
      </dgm:extLst>
    </dgm:pt>
    <dgm:pt modelId="{12299F8B-DD94-4C3A-BB3E-71F2C83EB4EF}" type="pres">
      <dgm:prSet presAssocID="{BCB1B620-E447-4235-872A-E54DD3D8F81E}" presName="spaceRect" presStyleCnt="0"/>
      <dgm:spPr/>
    </dgm:pt>
    <dgm:pt modelId="{097CEE88-9999-48E4-A496-999DADFF48F9}" type="pres">
      <dgm:prSet presAssocID="{BCB1B620-E447-4235-872A-E54DD3D8F81E}" presName="parTx" presStyleLbl="revTx" presStyleIdx="1" presStyleCnt="2">
        <dgm:presLayoutVars>
          <dgm:chMax val="0"/>
          <dgm:chPref val="0"/>
        </dgm:presLayoutVars>
      </dgm:prSet>
      <dgm:spPr/>
    </dgm:pt>
  </dgm:ptLst>
  <dgm:cxnLst>
    <dgm:cxn modelId="{4A018232-97DD-40B2-B3E4-2C9D48FB4DA6}" srcId="{875E606C-C5AC-4E05-8ABF-944EB55CA038}" destId="{BCB1B620-E447-4235-872A-E54DD3D8F81E}" srcOrd="1" destOrd="0" parTransId="{94204721-2038-4141-9BD6-8BCE82329E49}" sibTransId="{3E9A0038-EE0C-4E4E-8D03-0D2FDC196B8B}"/>
    <dgm:cxn modelId="{F52C1644-2595-4035-9804-8E9EE64D4CFF}" srcId="{875E606C-C5AC-4E05-8ABF-944EB55CA038}" destId="{1FC7AFF6-4086-42D1-A309-ED55C8DC5296}" srcOrd="0" destOrd="0" parTransId="{D407E78B-FC47-46EC-B599-725FC0EEF151}" sibTransId="{99D3F77D-EE9E-47E8-942D-6DC64CA4D255}"/>
    <dgm:cxn modelId="{A0F02744-0FF4-4215-B050-702C5FEAC7E3}" type="presOf" srcId="{BCB1B620-E447-4235-872A-E54DD3D8F81E}" destId="{097CEE88-9999-48E4-A496-999DADFF48F9}" srcOrd="0" destOrd="0" presId="urn:microsoft.com/office/officeart/2018/2/layout/IconVerticalSolidList"/>
    <dgm:cxn modelId="{3797FDDB-4A7E-41C9-A0E3-520370B8FCE0}" type="presOf" srcId="{875E606C-C5AC-4E05-8ABF-944EB55CA038}" destId="{39656ABC-D219-45CE-A539-B4FF50238055}" srcOrd="0" destOrd="0" presId="urn:microsoft.com/office/officeart/2018/2/layout/IconVerticalSolidList"/>
    <dgm:cxn modelId="{00B2B6E7-8D08-4E7B-9883-5D0421BDBA45}" type="presOf" srcId="{1FC7AFF6-4086-42D1-A309-ED55C8DC5296}" destId="{7863956C-75D6-444E-BA76-3EBDEAA0C81B}" srcOrd="0" destOrd="0" presId="urn:microsoft.com/office/officeart/2018/2/layout/IconVerticalSolidList"/>
    <dgm:cxn modelId="{02DC81B6-9521-4074-8EC4-740164D6DB67}" type="presParOf" srcId="{39656ABC-D219-45CE-A539-B4FF50238055}" destId="{AD0947B3-B99E-4AFB-9071-822423A87D38}" srcOrd="0" destOrd="0" presId="urn:microsoft.com/office/officeart/2018/2/layout/IconVerticalSolidList"/>
    <dgm:cxn modelId="{03CA582E-1115-4457-AD9A-45B57A059F1B}" type="presParOf" srcId="{AD0947B3-B99E-4AFB-9071-822423A87D38}" destId="{56E9B12B-4133-46E2-959B-BDF1AE04ED00}" srcOrd="0" destOrd="0" presId="urn:microsoft.com/office/officeart/2018/2/layout/IconVerticalSolidList"/>
    <dgm:cxn modelId="{83FEBD83-5FAA-4A25-A942-E6D14DDDE8BC}" type="presParOf" srcId="{AD0947B3-B99E-4AFB-9071-822423A87D38}" destId="{2A087B6A-7951-43A3-97F2-82E69DC5974E}" srcOrd="1" destOrd="0" presId="urn:microsoft.com/office/officeart/2018/2/layout/IconVerticalSolidList"/>
    <dgm:cxn modelId="{B15F25C9-CD96-4089-ACE7-888C56612495}" type="presParOf" srcId="{AD0947B3-B99E-4AFB-9071-822423A87D38}" destId="{B9C0270B-6890-4439-BF6B-545AAA18F979}" srcOrd="2" destOrd="0" presId="urn:microsoft.com/office/officeart/2018/2/layout/IconVerticalSolidList"/>
    <dgm:cxn modelId="{4401A6BF-EA24-4E7C-AB03-D9F687B3D2B8}" type="presParOf" srcId="{AD0947B3-B99E-4AFB-9071-822423A87D38}" destId="{7863956C-75D6-444E-BA76-3EBDEAA0C81B}" srcOrd="3" destOrd="0" presId="urn:microsoft.com/office/officeart/2018/2/layout/IconVerticalSolidList"/>
    <dgm:cxn modelId="{28ED4ACD-BF10-4E99-8970-1A6CDF15FB80}" type="presParOf" srcId="{39656ABC-D219-45CE-A539-B4FF50238055}" destId="{4BA6F6DA-952E-44D7-8B09-8D0F321898B8}" srcOrd="1" destOrd="0" presId="urn:microsoft.com/office/officeart/2018/2/layout/IconVerticalSolidList"/>
    <dgm:cxn modelId="{79FDDA78-FB32-4E58-B1EE-65783768AF98}" type="presParOf" srcId="{39656ABC-D219-45CE-A539-B4FF50238055}" destId="{2A3E485B-0C0A-408F-BAA4-DCBCB341CC51}" srcOrd="2" destOrd="0" presId="urn:microsoft.com/office/officeart/2018/2/layout/IconVerticalSolidList"/>
    <dgm:cxn modelId="{6B400C97-956A-47A7-ACC1-35782118FC85}" type="presParOf" srcId="{2A3E485B-0C0A-408F-BAA4-DCBCB341CC51}" destId="{B3DED6E5-EA12-4F00-96FB-356E75A731B9}" srcOrd="0" destOrd="0" presId="urn:microsoft.com/office/officeart/2018/2/layout/IconVerticalSolidList"/>
    <dgm:cxn modelId="{B643A50A-4158-4733-A387-76898A04358D}" type="presParOf" srcId="{2A3E485B-0C0A-408F-BAA4-DCBCB341CC51}" destId="{60EC879C-CB2E-4FAE-9153-98FBE9279D56}" srcOrd="1" destOrd="0" presId="urn:microsoft.com/office/officeart/2018/2/layout/IconVerticalSolidList"/>
    <dgm:cxn modelId="{6E248846-CDD1-4836-96E5-5DF32C21B975}" type="presParOf" srcId="{2A3E485B-0C0A-408F-BAA4-DCBCB341CC51}" destId="{12299F8B-DD94-4C3A-BB3E-71F2C83EB4EF}" srcOrd="2" destOrd="0" presId="urn:microsoft.com/office/officeart/2018/2/layout/IconVerticalSolidList"/>
    <dgm:cxn modelId="{A2FAF746-3326-4DA0-AE07-4280E140D343}" type="presParOf" srcId="{2A3E485B-0C0A-408F-BAA4-DCBCB341CC51}" destId="{097CEE88-9999-48E4-A496-999DADFF48F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9B12B-4133-46E2-959B-BDF1AE04ED00}">
      <dsp:nvSpPr>
        <dsp:cNvPr id="0" name=""/>
        <dsp:cNvSpPr/>
      </dsp:nvSpPr>
      <dsp:spPr>
        <a:xfrm>
          <a:off x="0" y="538198"/>
          <a:ext cx="6172199" cy="15994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087B6A-7951-43A3-97F2-82E69DC5974E}">
      <dsp:nvSpPr>
        <dsp:cNvPr id="0" name=""/>
        <dsp:cNvSpPr/>
      </dsp:nvSpPr>
      <dsp:spPr>
        <a:xfrm>
          <a:off x="483845" y="898084"/>
          <a:ext cx="880579" cy="8797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63956C-75D6-444E-BA76-3EBDEAA0C81B}">
      <dsp:nvSpPr>
        <dsp:cNvPr id="0" name=""/>
        <dsp:cNvSpPr/>
      </dsp:nvSpPr>
      <dsp:spPr>
        <a:xfrm>
          <a:off x="1848271" y="538198"/>
          <a:ext cx="4320313" cy="1601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445" tIns="169445" rIns="169445" bIns="169445" numCol="1" spcCol="1270" anchor="ctr" anchorCtr="0">
          <a:noAutofit/>
        </a:bodyPr>
        <a:lstStyle/>
        <a:p>
          <a:pPr marL="0" lvl="0" indent="0" algn="l" defTabSz="1778000">
            <a:lnSpc>
              <a:spcPct val="100000"/>
            </a:lnSpc>
            <a:spcBef>
              <a:spcPct val="0"/>
            </a:spcBef>
            <a:spcAft>
              <a:spcPct val="35000"/>
            </a:spcAft>
            <a:buNone/>
          </a:pPr>
          <a:r>
            <a:rPr lang="en-US" sz="4000" b="1" kern="1200" dirty="0"/>
            <a:t>(800) 449-MEFA (6332)</a:t>
          </a:r>
        </a:p>
      </dsp:txBody>
      <dsp:txXfrm>
        <a:off x="1848271" y="538198"/>
        <a:ext cx="4320313" cy="1601053"/>
      </dsp:txXfrm>
    </dsp:sp>
    <dsp:sp modelId="{B3DED6E5-EA12-4F00-96FB-356E75A731B9}">
      <dsp:nvSpPr>
        <dsp:cNvPr id="0" name=""/>
        <dsp:cNvSpPr/>
      </dsp:nvSpPr>
      <dsp:spPr>
        <a:xfrm>
          <a:off x="0" y="2485426"/>
          <a:ext cx="6172199" cy="15994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EC879C-CB2E-4FAE-9153-98FBE9279D56}">
      <dsp:nvSpPr>
        <dsp:cNvPr id="0" name=""/>
        <dsp:cNvSpPr/>
      </dsp:nvSpPr>
      <dsp:spPr>
        <a:xfrm>
          <a:off x="483845" y="2845311"/>
          <a:ext cx="880579" cy="8797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7CEE88-9999-48E4-A496-999DADFF48F9}">
      <dsp:nvSpPr>
        <dsp:cNvPr id="0" name=""/>
        <dsp:cNvSpPr/>
      </dsp:nvSpPr>
      <dsp:spPr>
        <a:xfrm>
          <a:off x="1848271" y="2485426"/>
          <a:ext cx="4320313" cy="1601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445" tIns="169445" rIns="169445" bIns="169445" numCol="1" spcCol="1270" anchor="ctr" anchorCtr="0">
          <a:noAutofit/>
        </a:bodyPr>
        <a:lstStyle/>
        <a:p>
          <a:pPr marL="0" lvl="0" indent="0" algn="l" defTabSz="1778000">
            <a:lnSpc>
              <a:spcPct val="100000"/>
            </a:lnSpc>
            <a:spcBef>
              <a:spcPct val="0"/>
            </a:spcBef>
            <a:spcAft>
              <a:spcPct val="35000"/>
            </a:spcAft>
            <a:buNone/>
          </a:pPr>
          <a:r>
            <a:rPr lang="en-US" sz="4000" b="1" kern="1200" dirty="0">
              <a:hlinkClick xmlns:r="http://schemas.openxmlformats.org/officeDocument/2006/relationships" r:id="rId5"/>
            </a:rPr>
            <a:t>collegeplanning@mefa.org</a:t>
          </a:r>
          <a:r>
            <a:rPr lang="en-US" sz="4000" b="1" kern="1200" dirty="0"/>
            <a:t> </a:t>
          </a:r>
        </a:p>
      </dsp:txBody>
      <dsp:txXfrm>
        <a:off x="1848271" y="2485426"/>
        <a:ext cx="4320313" cy="160105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8A803-BFD9-4276-940D-CDAE56F5F7CB}"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33CDE-3DF6-4769-BE71-385D48C3D7B7}" type="slidenum">
              <a:rPr lang="en-US" smtClean="0"/>
              <a:t>‹#›</a:t>
            </a:fld>
            <a:endParaRPr lang="en-US"/>
          </a:p>
        </p:txBody>
      </p:sp>
    </p:spTree>
    <p:extLst>
      <p:ext uri="{BB962C8B-B14F-4D97-AF65-F5344CB8AC3E}">
        <p14:creationId xmlns:p14="http://schemas.microsoft.com/office/powerpoint/2010/main" val="329394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8" name="Google Shape;1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950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95050" indent="-195050">
              <a:buFont typeface="Arial" panose="020B0604020202020204" pitchFamily="34" charset="0"/>
              <a:buChar char="•"/>
              <a:defRPr/>
            </a:pPr>
            <a:r>
              <a:rPr lang="en-US" altLang="en-US" sz="2400" b="0" i="0" u="none" strike="noStrike" cap="none" dirty="0">
                <a:solidFill>
                  <a:schemeClr val="dk1"/>
                </a:solidFill>
                <a:latin typeface="Calibri"/>
                <a:ea typeface="ヒラギノ角ゴ Pro W3"/>
                <a:cs typeface="ヒラギノ角ゴ Pro W3"/>
                <a:sym typeface="Calibri"/>
              </a:rPr>
              <a:t>MEFA has a public service mission to help families navigate planning for college</a:t>
            </a:r>
          </a:p>
          <a:p>
            <a:pPr marL="195050" indent="-195050">
              <a:buFont typeface="Arial" panose="020B0604020202020204" pitchFamily="34" charset="0"/>
              <a:buChar char="•"/>
              <a:defRPr/>
            </a:pPr>
            <a:r>
              <a:rPr lang="en-US" altLang="en-US" sz="2400" b="0" i="0" u="none" strike="noStrike" cap="none" dirty="0">
                <a:solidFill>
                  <a:schemeClr val="dk1"/>
                </a:solidFill>
                <a:latin typeface="Calibri"/>
                <a:ea typeface="ヒラギノ角ゴ Pro W3"/>
                <a:cs typeface="ヒラギノ角ゴ Pro W3"/>
                <a:sym typeface="Calibri"/>
              </a:rPr>
              <a:t>Bookmark mefa.org, follow MEFA on Facebook, Twitter, and LinkedIn, and sign up for MEFA emails on mefa.org)</a:t>
            </a:r>
          </a:p>
          <a:p>
            <a:pPr marL="195050" indent="-195050">
              <a:buFont typeface="Arial" panose="020B0604020202020204" pitchFamily="34" charset="0"/>
              <a:buChar char="•"/>
              <a:defRPr/>
            </a:pPr>
            <a:r>
              <a:rPr lang="en-US" altLang="en-US" sz="2400" b="0" i="0" u="none" strike="noStrike" cap="none" dirty="0">
                <a:solidFill>
                  <a:schemeClr val="dk1"/>
                </a:solidFill>
                <a:latin typeface="Calibri"/>
                <a:ea typeface="ヒラギノ角ゴ Pro W3"/>
                <a:cs typeface="ヒラギノ角ゴ Pro W3"/>
                <a:sym typeface="Calibri"/>
              </a:rPr>
              <a:t>All webinars can be found at mefa.org/events</a:t>
            </a:r>
          </a:p>
          <a:p>
            <a:endParaRPr lang="en-US" dirty="0"/>
          </a:p>
        </p:txBody>
      </p:sp>
      <p:sp>
        <p:nvSpPr>
          <p:cNvPr id="177" name="Google Shape;1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dirty="0">
                <a:latin typeface="Arial" pitchFamily="34" charset="0"/>
                <a:ea typeface="Aptos Display" panose="020B0004020202020204" pitchFamily="34" charset="0"/>
                <a:cs typeface="Aptos Display" panose="020B0004020202020204" pitchFamily="34" charset="0"/>
              </a:rPr>
              <a:t>Agenda slide – introduce the topics to be discussed during the seminar</a:t>
            </a:r>
          </a:p>
        </p:txBody>
      </p:sp>
      <p:sp>
        <p:nvSpPr>
          <p:cNvPr id="199" name="Google Shape;1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indent="-171450">
              <a:buFont typeface="Arial" panose="020B0604020202020204" pitchFamily="34" charset="0"/>
              <a:buChar char="•"/>
            </a:pPr>
            <a:r>
              <a:rPr lang="en-US" altLang="en-US" dirty="0">
                <a:latin typeface="Arial" panose="020B0604020202020204" pitchFamily="34" charset="0"/>
                <a:ea typeface="ヒラギノ角ゴ Pro W3"/>
                <a:cs typeface="ヒラギノ角ゴ Pro W3"/>
              </a:rPr>
              <a:t>Stress to families how active MEFA is on Twitter and Facebook, and that we have several helpful videos on YouTube. </a:t>
            </a:r>
          </a:p>
          <a:p>
            <a:pPr marL="171450" indent="-171450">
              <a:buFont typeface="Arial" panose="020B0604020202020204" pitchFamily="34" charset="0"/>
              <a:buChar char="•"/>
            </a:pPr>
            <a:r>
              <a:rPr lang="en-US" altLang="en-US" dirty="0">
                <a:latin typeface="Arial" panose="020B0604020202020204" pitchFamily="34" charset="0"/>
                <a:ea typeface="ヒラギノ角ゴ Pro W3"/>
                <a:cs typeface="ヒラギノ角ゴ Pro W3"/>
              </a:rPr>
              <a:t>Also mention to families that we answer questions on Facebook and Twitter, and it’s helpful for families to see the questions of others and the answers from MEFA, so we encourage using that avenue</a:t>
            </a:r>
            <a:endParaRPr lang="en-US" dirty="0"/>
          </a:p>
        </p:txBody>
      </p:sp>
      <p:sp>
        <p:nvSpPr>
          <p:cNvPr id="746" name="Google Shape;74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BB9E-52A9-4B8D-980C-D1F46203DB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8C5E31-871D-F1B1-BF30-50B118B120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32529463-4762-CD0C-8550-4846A7F64E90}"/>
              </a:ext>
            </a:extLst>
          </p:cNvPr>
          <p:cNvSpPr>
            <a:spLocks noGrp="1"/>
          </p:cNvSpPr>
          <p:nvPr>
            <p:ph type="ftr" sz="quarter" idx="11"/>
          </p:nvPr>
        </p:nvSpPr>
        <p:spPr>
          <a:xfrm>
            <a:off x="374138" y="6226736"/>
            <a:ext cx="11502176" cy="365125"/>
          </a:xfrm>
        </p:spPr>
        <p:txBody>
          <a:bodyPr/>
          <a:lstStyle>
            <a:lvl1pPr>
              <a:defRPr sz="1000"/>
            </a:lvl1pPr>
          </a:lstStyle>
          <a:p>
            <a:r>
              <a:rPr lang="en-US" dirty="0"/>
              <a:t>MEFA Massachusetts Educational Financing Authority and MEFA are registered service marks of the Massachusetts Educational Financing Authority. © 2024 MEFA. ALL RIGHTS RESERVED.</a:t>
            </a:r>
          </a:p>
        </p:txBody>
      </p:sp>
      <p:pic>
        <p:nvPicPr>
          <p:cNvPr id="10" name="Graphic 9">
            <a:extLst>
              <a:ext uri="{FF2B5EF4-FFF2-40B4-BE49-F238E27FC236}">
                <a16:creationId xmlns:a16="http://schemas.microsoft.com/office/drawing/2014/main" id="{12D9CE01-3CE1-0DE3-3EFB-E0C747CE85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2854" y="5465188"/>
            <a:ext cx="1819275" cy="890921"/>
          </a:xfrm>
          <a:prstGeom prst="rect">
            <a:avLst/>
          </a:prstGeom>
        </p:spPr>
      </p:pic>
    </p:spTree>
    <p:extLst>
      <p:ext uri="{BB962C8B-B14F-4D97-AF65-F5344CB8AC3E}">
        <p14:creationId xmlns:p14="http://schemas.microsoft.com/office/powerpoint/2010/main" val="233903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6F0F-A56D-61A0-F626-E516BAAC2512}"/>
              </a:ext>
            </a:extLst>
          </p:cNvPr>
          <p:cNvSpPr>
            <a:spLocks noGrp="1"/>
          </p:cNvSpPr>
          <p:nvPr>
            <p:ph type="title"/>
          </p:nvPr>
        </p:nvSpPr>
        <p:spPr>
          <a:xfrm>
            <a:off x="374140" y="365125"/>
            <a:ext cx="1097966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47AFDDD-F046-1070-4C25-44B4A9FB2B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FAFBC66-D361-9224-15CA-07842C9A3A95}"/>
              </a:ext>
            </a:extLst>
          </p:cNvPr>
          <p:cNvSpPr>
            <a:spLocks noGrp="1"/>
          </p:cNvSpPr>
          <p:nvPr>
            <p:ph type="ftr" sz="quarter" idx="11"/>
          </p:nvPr>
        </p:nvSpPr>
        <p:spPr/>
        <p:txBody>
          <a:bodyPr/>
          <a:lstStyle>
            <a:lvl1pPr>
              <a:defRPr sz="1000"/>
            </a:lvl1pPr>
          </a:lstStyle>
          <a:p>
            <a:r>
              <a:rPr lang="en-US" dirty="0"/>
              <a:t>MEFA Massachusetts Educational Financing Authority and MEFA are registered service marks of the Massachusetts Educational Financing Authority. © 2024 MEFA. ALL RIGHTS RESERVED.</a:t>
            </a:r>
          </a:p>
        </p:txBody>
      </p:sp>
      <p:sp>
        <p:nvSpPr>
          <p:cNvPr id="6" name="Slide Number Placeholder 5">
            <a:extLst>
              <a:ext uri="{FF2B5EF4-FFF2-40B4-BE49-F238E27FC236}">
                <a16:creationId xmlns:a16="http://schemas.microsoft.com/office/drawing/2014/main" id="{C12F50E2-FF2F-B05E-17F0-0122ABFC0DAC}"/>
              </a:ext>
            </a:extLst>
          </p:cNvPr>
          <p:cNvSpPr>
            <a:spLocks noGrp="1"/>
          </p:cNvSpPr>
          <p:nvPr>
            <p:ph type="sldNum" sz="quarter" idx="12"/>
          </p:nvPr>
        </p:nvSpPr>
        <p:spPr/>
        <p:txBody>
          <a:bodyPr/>
          <a:lstStyle/>
          <a:p>
            <a:fld id="{014AA8A5-7719-4F92-936C-1878CA4626DE}" type="slidenum">
              <a:rPr lang="en-US" smtClean="0"/>
              <a:t>‹#›</a:t>
            </a:fld>
            <a:endParaRPr lang="en-US"/>
          </a:p>
        </p:txBody>
      </p:sp>
    </p:spTree>
    <p:extLst>
      <p:ext uri="{BB962C8B-B14F-4D97-AF65-F5344CB8AC3E}">
        <p14:creationId xmlns:p14="http://schemas.microsoft.com/office/powerpoint/2010/main" val="125103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76612-81DF-62FC-5E05-69859A9FD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25D2FA-85CF-D946-4DB0-77A69B1972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ED8BCE5-42D2-5D2C-2D58-D9F7CAC29959}"/>
              </a:ext>
            </a:extLst>
          </p:cNvPr>
          <p:cNvSpPr>
            <a:spLocks noGrp="1"/>
          </p:cNvSpPr>
          <p:nvPr>
            <p:ph type="ftr" sz="quarter" idx="11"/>
          </p:nvPr>
        </p:nvSpPr>
        <p:spPr>
          <a:xfrm>
            <a:off x="374138" y="6226736"/>
            <a:ext cx="11491291" cy="365125"/>
          </a:xfrm>
        </p:spPr>
        <p:txBody>
          <a:bodyPr/>
          <a:lstStyle>
            <a:lvl1pPr>
              <a:defRPr sz="1000"/>
            </a:lvl1pPr>
          </a:lstStyle>
          <a:p>
            <a:r>
              <a:rPr lang="en-US" dirty="0"/>
              <a:t>MEFA Massachusetts Educational Financing Authority and MEFA are registered service marks of the Massachusetts Educational Financing Authority. © 2024 MEFA. ALL RIGHTS RESERVED.</a:t>
            </a:r>
          </a:p>
        </p:txBody>
      </p:sp>
      <p:pic>
        <p:nvPicPr>
          <p:cNvPr id="7" name="Graphic 6">
            <a:extLst>
              <a:ext uri="{FF2B5EF4-FFF2-40B4-BE49-F238E27FC236}">
                <a16:creationId xmlns:a16="http://schemas.microsoft.com/office/drawing/2014/main" id="{657319EA-5982-2F8C-4433-E4144DD091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22889"/>
            <a:ext cx="2386002" cy="1168454"/>
          </a:xfrm>
          <a:prstGeom prst="rect">
            <a:avLst/>
          </a:prstGeom>
        </p:spPr>
      </p:pic>
    </p:spTree>
    <p:extLst>
      <p:ext uri="{BB962C8B-B14F-4D97-AF65-F5344CB8AC3E}">
        <p14:creationId xmlns:p14="http://schemas.microsoft.com/office/powerpoint/2010/main" val="2741649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569FF-FA8E-D8DD-C722-258FC101CEE0}"/>
              </a:ext>
            </a:extLst>
          </p:cNvPr>
          <p:cNvSpPr>
            <a:spLocks noGrp="1"/>
          </p:cNvSpPr>
          <p:nvPr>
            <p:ph type="title"/>
          </p:nvPr>
        </p:nvSpPr>
        <p:spPr>
          <a:xfrm>
            <a:off x="374140" y="365125"/>
            <a:ext cx="1097965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037BDE7-8BCA-D342-7481-F97EC9463841}"/>
              </a:ext>
            </a:extLst>
          </p:cNvPr>
          <p:cNvSpPr>
            <a:spLocks noGrp="1"/>
          </p:cNvSpPr>
          <p:nvPr>
            <p:ph sz="half" idx="1"/>
          </p:nvPr>
        </p:nvSpPr>
        <p:spPr>
          <a:xfrm>
            <a:off x="374138" y="1825625"/>
            <a:ext cx="56456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660BAB-16F5-2F96-2207-13F23FFCCBD8}"/>
              </a:ext>
            </a:extLst>
          </p:cNvPr>
          <p:cNvSpPr>
            <a:spLocks noGrp="1"/>
          </p:cNvSpPr>
          <p:nvPr>
            <p:ph sz="half" idx="2"/>
          </p:nvPr>
        </p:nvSpPr>
        <p:spPr>
          <a:xfrm>
            <a:off x="6276462" y="1825625"/>
            <a:ext cx="56456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947D3A5-AB58-4E97-C0A3-B929BA3DE97E}"/>
              </a:ext>
            </a:extLst>
          </p:cNvPr>
          <p:cNvSpPr>
            <a:spLocks noGrp="1"/>
          </p:cNvSpPr>
          <p:nvPr>
            <p:ph type="ftr" sz="quarter" idx="11"/>
          </p:nvPr>
        </p:nvSpPr>
        <p:spPr/>
        <p:txBody>
          <a:bodyPr/>
          <a:lstStyle>
            <a:lvl1pPr>
              <a:defRPr sz="1000"/>
            </a:lvl1pPr>
          </a:lstStyle>
          <a:p>
            <a:r>
              <a:rPr lang="en-US" dirty="0"/>
              <a:t>MEFA Massachusetts Educational Financing Authority and MEFA are registered service marks of the Massachusetts Educational Financing Authority. © 2024 MEFA. ALL RIGHTS RESERVED.</a:t>
            </a:r>
          </a:p>
        </p:txBody>
      </p:sp>
      <p:sp>
        <p:nvSpPr>
          <p:cNvPr id="7" name="Slide Number Placeholder 6">
            <a:extLst>
              <a:ext uri="{FF2B5EF4-FFF2-40B4-BE49-F238E27FC236}">
                <a16:creationId xmlns:a16="http://schemas.microsoft.com/office/drawing/2014/main" id="{5B888ECF-FD10-799F-C152-09DB111CED4C}"/>
              </a:ext>
            </a:extLst>
          </p:cNvPr>
          <p:cNvSpPr>
            <a:spLocks noGrp="1"/>
          </p:cNvSpPr>
          <p:nvPr>
            <p:ph type="sldNum" sz="quarter" idx="12"/>
          </p:nvPr>
        </p:nvSpPr>
        <p:spPr/>
        <p:txBody>
          <a:bodyPr/>
          <a:lstStyle/>
          <a:p>
            <a:fld id="{014AA8A5-7719-4F92-936C-1878CA4626DE}" type="slidenum">
              <a:rPr lang="en-US" smtClean="0"/>
              <a:t>‹#›</a:t>
            </a:fld>
            <a:endParaRPr lang="en-US"/>
          </a:p>
        </p:txBody>
      </p:sp>
    </p:spTree>
    <p:extLst>
      <p:ext uri="{BB962C8B-B14F-4D97-AF65-F5344CB8AC3E}">
        <p14:creationId xmlns:p14="http://schemas.microsoft.com/office/powerpoint/2010/main" val="154976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28FB-D33A-6DFA-87AC-91F4DAE88EDB}"/>
              </a:ext>
            </a:extLst>
          </p:cNvPr>
          <p:cNvSpPr>
            <a:spLocks noGrp="1"/>
          </p:cNvSpPr>
          <p:nvPr>
            <p:ph type="title"/>
          </p:nvPr>
        </p:nvSpPr>
        <p:spPr>
          <a:xfrm>
            <a:off x="374138" y="365125"/>
            <a:ext cx="1098125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AEB621B-77D0-009B-015C-26C3C8841B66}"/>
              </a:ext>
            </a:extLst>
          </p:cNvPr>
          <p:cNvSpPr>
            <a:spLocks noGrp="1"/>
          </p:cNvSpPr>
          <p:nvPr>
            <p:ph type="body" idx="1"/>
          </p:nvPr>
        </p:nvSpPr>
        <p:spPr>
          <a:xfrm>
            <a:off x="374138" y="1724707"/>
            <a:ext cx="56234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CBA38D-B6CD-9EEA-1F2F-E4B549E13660}"/>
              </a:ext>
            </a:extLst>
          </p:cNvPr>
          <p:cNvSpPr>
            <a:spLocks noGrp="1"/>
          </p:cNvSpPr>
          <p:nvPr>
            <p:ph sz="half" idx="2"/>
          </p:nvPr>
        </p:nvSpPr>
        <p:spPr>
          <a:xfrm>
            <a:off x="374138" y="2548619"/>
            <a:ext cx="56234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F78312F-8A08-BCC0-F243-36AF8C543F86}"/>
              </a:ext>
            </a:extLst>
          </p:cNvPr>
          <p:cNvSpPr>
            <a:spLocks noGrp="1"/>
          </p:cNvSpPr>
          <p:nvPr>
            <p:ph type="body" sz="quarter" idx="3"/>
          </p:nvPr>
        </p:nvSpPr>
        <p:spPr>
          <a:xfrm>
            <a:off x="6270994" y="1718234"/>
            <a:ext cx="5651131"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A8EC2F-24F6-D5B1-4A70-8BF41CFB4A9A}"/>
              </a:ext>
            </a:extLst>
          </p:cNvPr>
          <p:cNvSpPr>
            <a:spLocks noGrp="1"/>
          </p:cNvSpPr>
          <p:nvPr>
            <p:ph sz="quarter" idx="4"/>
          </p:nvPr>
        </p:nvSpPr>
        <p:spPr>
          <a:xfrm>
            <a:off x="6270994" y="2542146"/>
            <a:ext cx="5651131" cy="3684588"/>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B76732AD-27B4-A7D4-E1DA-37FB041F33D9}"/>
              </a:ext>
            </a:extLst>
          </p:cNvPr>
          <p:cNvSpPr>
            <a:spLocks noGrp="1"/>
          </p:cNvSpPr>
          <p:nvPr>
            <p:ph type="ftr" sz="quarter" idx="11"/>
          </p:nvPr>
        </p:nvSpPr>
        <p:spPr/>
        <p:txBody>
          <a:bodyPr/>
          <a:lstStyle>
            <a:lvl1pPr>
              <a:defRPr sz="1000"/>
            </a:lvl1pPr>
          </a:lstStyle>
          <a:p>
            <a:r>
              <a:rPr lang="en-US" dirty="0"/>
              <a:t>MEFA Massachusetts Educational Financing Authority and MEFA are registered service marks of the Massachusetts Educational Financing Authority. © 2024 MEFA. ALL RIGHTS RESERVED.</a:t>
            </a:r>
          </a:p>
        </p:txBody>
      </p:sp>
      <p:sp>
        <p:nvSpPr>
          <p:cNvPr id="9" name="Slide Number Placeholder 8">
            <a:extLst>
              <a:ext uri="{FF2B5EF4-FFF2-40B4-BE49-F238E27FC236}">
                <a16:creationId xmlns:a16="http://schemas.microsoft.com/office/drawing/2014/main" id="{210A0F9F-753A-7EA6-9CE5-664E5BD5F9CA}"/>
              </a:ext>
            </a:extLst>
          </p:cNvPr>
          <p:cNvSpPr>
            <a:spLocks noGrp="1"/>
          </p:cNvSpPr>
          <p:nvPr>
            <p:ph type="sldNum" sz="quarter" idx="12"/>
          </p:nvPr>
        </p:nvSpPr>
        <p:spPr/>
        <p:txBody>
          <a:bodyPr/>
          <a:lstStyle/>
          <a:p>
            <a:fld id="{014AA8A5-7719-4F92-936C-1878CA4626DE}" type="slidenum">
              <a:rPr lang="en-US" smtClean="0"/>
              <a:t>‹#›</a:t>
            </a:fld>
            <a:endParaRPr lang="en-US"/>
          </a:p>
        </p:txBody>
      </p:sp>
    </p:spTree>
    <p:extLst>
      <p:ext uri="{BB962C8B-B14F-4D97-AF65-F5344CB8AC3E}">
        <p14:creationId xmlns:p14="http://schemas.microsoft.com/office/powerpoint/2010/main" val="196573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0B38-E80E-E780-48FA-4B9CD4BFBC60}"/>
              </a:ext>
            </a:extLst>
          </p:cNvPr>
          <p:cNvSpPr>
            <a:spLocks noGrp="1"/>
          </p:cNvSpPr>
          <p:nvPr>
            <p:ph type="title"/>
          </p:nvPr>
        </p:nvSpPr>
        <p:spPr>
          <a:xfrm>
            <a:off x="374140" y="365125"/>
            <a:ext cx="10979660" cy="1325563"/>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A0B5145-1987-2DA2-CB64-CF3967044114}"/>
              </a:ext>
            </a:extLst>
          </p:cNvPr>
          <p:cNvSpPr>
            <a:spLocks noGrp="1"/>
          </p:cNvSpPr>
          <p:nvPr>
            <p:ph type="ftr" sz="quarter" idx="11"/>
          </p:nvPr>
        </p:nvSpPr>
        <p:spPr/>
        <p:txBody>
          <a:bodyPr/>
          <a:lstStyle>
            <a:lvl1pPr>
              <a:defRPr sz="1000"/>
            </a:lvl1pPr>
          </a:lstStyle>
          <a:p>
            <a:r>
              <a:rPr lang="en-US" dirty="0"/>
              <a:t>MEFA Massachusetts Educational Financing Authority and MEFA are registered service marks of the Massachusetts Educational Financing Authority. © 2024 MEFA. ALL RIGHTS RESERVED.</a:t>
            </a:r>
          </a:p>
        </p:txBody>
      </p:sp>
      <p:sp>
        <p:nvSpPr>
          <p:cNvPr id="5" name="Slide Number Placeholder 4">
            <a:extLst>
              <a:ext uri="{FF2B5EF4-FFF2-40B4-BE49-F238E27FC236}">
                <a16:creationId xmlns:a16="http://schemas.microsoft.com/office/drawing/2014/main" id="{010B6FE3-AA6A-3205-1084-E256E2434B6D}"/>
              </a:ext>
            </a:extLst>
          </p:cNvPr>
          <p:cNvSpPr>
            <a:spLocks noGrp="1"/>
          </p:cNvSpPr>
          <p:nvPr>
            <p:ph type="sldNum" sz="quarter" idx="12"/>
          </p:nvPr>
        </p:nvSpPr>
        <p:spPr/>
        <p:txBody>
          <a:bodyPr/>
          <a:lstStyle>
            <a:lvl1pPr>
              <a:defRPr sz="1000"/>
            </a:lvl1pPr>
          </a:lstStyle>
          <a:p>
            <a:fld id="{014AA8A5-7719-4F92-936C-1878CA4626DE}" type="slidenum">
              <a:rPr lang="en-US" smtClean="0"/>
              <a:pPr/>
              <a:t>‹#›</a:t>
            </a:fld>
            <a:endParaRPr lang="en-US" dirty="0"/>
          </a:p>
        </p:txBody>
      </p:sp>
    </p:spTree>
    <p:extLst>
      <p:ext uri="{BB962C8B-B14F-4D97-AF65-F5344CB8AC3E}">
        <p14:creationId xmlns:p14="http://schemas.microsoft.com/office/powerpoint/2010/main" val="2788092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4C65F97-D991-8A91-23FD-CCDAB562E928}"/>
              </a:ext>
            </a:extLst>
          </p:cNvPr>
          <p:cNvSpPr>
            <a:spLocks noGrp="1"/>
          </p:cNvSpPr>
          <p:nvPr>
            <p:ph type="ftr" sz="quarter" idx="11"/>
          </p:nvPr>
        </p:nvSpPr>
        <p:spPr/>
        <p:txBody>
          <a:bodyPr/>
          <a:lstStyle/>
          <a:p>
            <a:r>
              <a:rPr lang="en-US" dirty="0"/>
              <a:t>MEFA Massachusetts Educational Financing Authority and MEFA are registered service marks of the Massachusetts Educational Financing Authority. © 2024 MEFA. ALL RIGHTS RESERVED.</a:t>
            </a:r>
          </a:p>
        </p:txBody>
      </p:sp>
      <p:sp>
        <p:nvSpPr>
          <p:cNvPr id="4" name="Slide Number Placeholder 3">
            <a:extLst>
              <a:ext uri="{FF2B5EF4-FFF2-40B4-BE49-F238E27FC236}">
                <a16:creationId xmlns:a16="http://schemas.microsoft.com/office/drawing/2014/main" id="{17129D3B-D91E-18D0-5861-CAAFCFC4FBFF}"/>
              </a:ext>
            </a:extLst>
          </p:cNvPr>
          <p:cNvSpPr>
            <a:spLocks noGrp="1"/>
          </p:cNvSpPr>
          <p:nvPr>
            <p:ph type="sldNum" sz="quarter" idx="12"/>
          </p:nvPr>
        </p:nvSpPr>
        <p:spPr/>
        <p:txBody>
          <a:bodyPr/>
          <a:lstStyle/>
          <a:p>
            <a:fld id="{014AA8A5-7719-4F92-936C-1878CA4626DE}" type="slidenum">
              <a:rPr lang="en-US" smtClean="0"/>
              <a:t>‹#›</a:t>
            </a:fld>
            <a:endParaRPr lang="en-US"/>
          </a:p>
        </p:txBody>
      </p:sp>
    </p:spTree>
    <p:extLst>
      <p:ext uri="{BB962C8B-B14F-4D97-AF65-F5344CB8AC3E}">
        <p14:creationId xmlns:p14="http://schemas.microsoft.com/office/powerpoint/2010/main" val="167178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A5AB-BEA4-9AA9-A6A1-C5E8DA37E6DC}"/>
              </a:ext>
            </a:extLst>
          </p:cNvPr>
          <p:cNvSpPr>
            <a:spLocks noGrp="1"/>
          </p:cNvSpPr>
          <p:nvPr>
            <p:ph type="title"/>
          </p:nvPr>
        </p:nvSpPr>
        <p:spPr>
          <a:xfrm>
            <a:off x="374138" y="377298"/>
            <a:ext cx="10979661" cy="1242452"/>
          </a:xfrm>
        </p:spPr>
        <p:txBody>
          <a:bodyPr anchor="ctr">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E2DE1B5-F6D6-95A7-D525-C3CA0A4CEB52}"/>
              </a:ext>
            </a:extLst>
          </p:cNvPr>
          <p:cNvSpPr>
            <a:spLocks noGrp="1"/>
          </p:cNvSpPr>
          <p:nvPr>
            <p:ph idx="1"/>
          </p:nvPr>
        </p:nvSpPr>
        <p:spPr>
          <a:xfrm>
            <a:off x="5183188" y="1699652"/>
            <a:ext cx="6172200" cy="41613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6D5BA15-7A70-66DD-83ED-2DC9ECD97069}"/>
              </a:ext>
            </a:extLst>
          </p:cNvPr>
          <p:cNvSpPr>
            <a:spLocks noGrp="1"/>
          </p:cNvSpPr>
          <p:nvPr>
            <p:ph type="body" sz="half" idx="2"/>
          </p:nvPr>
        </p:nvSpPr>
        <p:spPr>
          <a:xfrm>
            <a:off x="374138" y="1699652"/>
            <a:ext cx="4397887" cy="41693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6465585-6171-3922-97A7-74833F8FEF9A}"/>
              </a:ext>
            </a:extLst>
          </p:cNvPr>
          <p:cNvSpPr>
            <a:spLocks noGrp="1"/>
          </p:cNvSpPr>
          <p:nvPr>
            <p:ph type="ftr" sz="quarter" idx="11"/>
          </p:nvPr>
        </p:nvSpPr>
        <p:spPr/>
        <p:txBody>
          <a:bodyPr/>
          <a:lstStyle/>
          <a:p>
            <a:r>
              <a:rPr lang="en-US" dirty="0"/>
              <a:t>MEFA Massachusetts Educational Financing Authority and MEFA are registered service marks of the Massachusetts Educational Financing Authority. © 2024 MEFA. ALL RIGHTS RESERVED.</a:t>
            </a:r>
          </a:p>
        </p:txBody>
      </p:sp>
      <p:sp>
        <p:nvSpPr>
          <p:cNvPr id="7" name="Slide Number Placeholder 6">
            <a:extLst>
              <a:ext uri="{FF2B5EF4-FFF2-40B4-BE49-F238E27FC236}">
                <a16:creationId xmlns:a16="http://schemas.microsoft.com/office/drawing/2014/main" id="{C7413CF0-C347-540F-7011-A74588F6AF45}"/>
              </a:ext>
            </a:extLst>
          </p:cNvPr>
          <p:cNvSpPr>
            <a:spLocks noGrp="1"/>
          </p:cNvSpPr>
          <p:nvPr>
            <p:ph type="sldNum" sz="quarter" idx="12"/>
          </p:nvPr>
        </p:nvSpPr>
        <p:spPr/>
        <p:txBody>
          <a:bodyPr/>
          <a:lstStyle/>
          <a:p>
            <a:fld id="{014AA8A5-7719-4F92-936C-1878CA4626DE}" type="slidenum">
              <a:rPr lang="en-US" smtClean="0"/>
              <a:t>‹#›</a:t>
            </a:fld>
            <a:endParaRPr lang="en-US"/>
          </a:p>
        </p:txBody>
      </p:sp>
    </p:spTree>
    <p:extLst>
      <p:ext uri="{BB962C8B-B14F-4D97-AF65-F5344CB8AC3E}">
        <p14:creationId xmlns:p14="http://schemas.microsoft.com/office/powerpoint/2010/main" val="176679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6033-B473-BD4A-5660-AAC31950EDFE}"/>
              </a:ext>
            </a:extLst>
          </p:cNvPr>
          <p:cNvSpPr>
            <a:spLocks noGrp="1"/>
          </p:cNvSpPr>
          <p:nvPr>
            <p:ph type="title"/>
          </p:nvPr>
        </p:nvSpPr>
        <p:spPr>
          <a:xfrm>
            <a:off x="374137" y="355108"/>
            <a:ext cx="10979661" cy="1278384"/>
          </a:xfrm>
        </p:spPr>
        <p:txBody>
          <a:bodyPr anchor="ctr">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0DB50E2-FDE5-B165-4EAF-E437A57283EA}"/>
              </a:ext>
            </a:extLst>
          </p:cNvPr>
          <p:cNvSpPr>
            <a:spLocks noGrp="1"/>
          </p:cNvSpPr>
          <p:nvPr>
            <p:ph type="pic" idx="1"/>
          </p:nvPr>
        </p:nvSpPr>
        <p:spPr>
          <a:xfrm>
            <a:off x="5183188" y="1740023"/>
            <a:ext cx="6172200" cy="41210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E97AEB7E-83E0-A702-F278-C4075A105217}"/>
              </a:ext>
            </a:extLst>
          </p:cNvPr>
          <p:cNvSpPr>
            <a:spLocks noGrp="1"/>
          </p:cNvSpPr>
          <p:nvPr>
            <p:ph type="body" sz="half" idx="2"/>
          </p:nvPr>
        </p:nvSpPr>
        <p:spPr>
          <a:xfrm>
            <a:off x="374138" y="1740023"/>
            <a:ext cx="4774237" cy="41289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F3D786D-CD40-6813-C3AC-9FDB56CE7EB9}"/>
              </a:ext>
            </a:extLst>
          </p:cNvPr>
          <p:cNvSpPr>
            <a:spLocks noGrp="1"/>
          </p:cNvSpPr>
          <p:nvPr>
            <p:ph type="ftr" sz="quarter" idx="11"/>
          </p:nvPr>
        </p:nvSpPr>
        <p:spPr/>
        <p:txBody>
          <a:bodyPr/>
          <a:lstStyle/>
          <a:p>
            <a:r>
              <a:rPr lang="en-US" dirty="0"/>
              <a:t>MEFA Massachusetts Educational Financing Authority and MEFA are registered service marks of the Massachusetts Educational Financing Authority. © 2024 MEFA. ALL RIGHTS RESERVED.</a:t>
            </a:r>
          </a:p>
        </p:txBody>
      </p:sp>
      <p:sp>
        <p:nvSpPr>
          <p:cNvPr id="7" name="Slide Number Placeholder 6">
            <a:extLst>
              <a:ext uri="{FF2B5EF4-FFF2-40B4-BE49-F238E27FC236}">
                <a16:creationId xmlns:a16="http://schemas.microsoft.com/office/drawing/2014/main" id="{2B0D11DC-BA3D-9BC6-A721-68B517D913AB}"/>
              </a:ext>
            </a:extLst>
          </p:cNvPr>
          <p:cNvSpPr>
            <a:spLocks noGrp="1"/>
          </p:cNvSpPr>
          <p:nvPr>
            <p:ph type="sldNum" sz="quarter" idx="12"/>
          </p:nvPr>
        </p:nvSpPr>
        <p:spPr/>
        <p:txBody>
          <a:bodyPr/>
          <a:lstStyle/>
          <a:p>
            <a:fld id="{014AA8A5-7719-4F92-936C-1878CA4626DE}" type="slidenum">
              <a:rPr lang="en-US" smtClean="0"/>
              <a:t>‹#›</a:t>
            </a:fld>
            <a:endParaRPr lang="en-US"/>
          </a:p>
        </p:txBody>
      </p:sp>
    </p:spTree>
    <p:extLst>
      <p:ext uri="{BB962C8B-B14F-4D97-AF65-F5344CB8AC3E}">
        <p14:creationId xmlns:p14="http://schemas.microsoft.com/office/powerpoint/2010/main" val="340713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F4660E-0B58-DB1D-3F53-1F9A49D455CB}"/>
              </a:ext>
            </a:extLst>
          </p:cNvPr>
          <p:cNvSpPr>
            <a:spLocks noGrp="1"/>
          </p:cNvSpPr>
          <p:nvPr>
            <p:ph type="title"/>
          </p:nvPr>
        </p:nvSpPr>
        <p:spPr>
          <a:xfrm>
            <a:off x="374140" y="365125"/>
            <a:ext cx="1097966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22BB0F-1DE3-8EAA-1069-8D632CB719A8}"/>
              </a:ext>
            </a:extLst>
          </p:cNvPr>
          <p:cNvSpPr>
            <a:spLocks noGrp="1"/>
          </p:cNvSpPr>
          <p:nvPr>
            <p:ph type="body" idx="1"/>
          </p:nvPr>
        </p:nvSpPr>
        <p:spPr>
          <a:xfrm>
            <a:off x="374137" y="1825625"/>
            <a:ext cx="1154798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BBA3EE6-E3A7-8E6A-4F51-B78FC4898882}"/>
              </a:ext>
            </a:extLst>
          </p:cNvPr>
          <p:cNvSpPr>
            <a:spLocks noGrp="1"/>
          </p:cNvSpPr>
          <p:nvPr>
            <p:ph type="ftr" sz="quarter" idx="3"/>
          </p:nvPr>
        </p:nvSpPr>
        <p:spPr>
          <a:xfrm>
            <a:off x="374138" y="6226736"/>
            <a:ext cx="10979661"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r>
              <a:rPr lang="en-US" dirty="0"/>
              <a:t>MEFA Massachusetts Educational Financing Authority and MEFA are registered service marks of the Massachusetts Educational Financing Authority. © 2024 MEFA. ALL RIGHTS RESERVED.</a:t>
            </a:r>
          </a:p>
        </p:txBody>
      </p:sp>
      <p:sp>
        <p:nvSpPr>
          <p:cNvPr id="6" name="Slide Number Placeholder 5">
            <a:extLst>
              <a:ext uri="{FF2B5EF4-FFF2-40B4-BE49-F238E27FC236}">
                <a16:creationId xmlns:a16="http://schemas.microsoft.com/office/drawing/2014/main" id="{3F19A35C-7DD8-A2E1-FA71-5F2AF9EB2DAA}"/>
              </a:ext>
            </a:extLst>
          </p:cNvPr>
          <p:cNvSpPr>
            <a:spLocks noGrp="1"/>
          </p:cNvSpPr>
          <p:nvPr>
            <p:ph type="sldNum" sz="quarter" idx="4"/>
          </p:nvPr>
        </p:nvSpPr>
        <p:spPr>
          <a:xfrm>
            <a:off x="11353799" y="6226735"/>
            <a:ext cx="568326"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014AA8A5-7719-4F92-936C-1878CA4626DE}" type="slidenum">
              <a:rPr lang="en-US" smtClean="0"/>
              <a:pPr/>
              <a:t>‹#›</a:t>
            </a:fld>
            <a:endParaRPr lang="en-US" dirty="0"/>
          </a:p>
        </p:txBody>
      </p:sp>
      <p:sp>
        <p:nvSpPr>
          <p:cNvPr id="7" name="bk object 16">
            <a:extLst>
              <a:ext uri="{FF2B5EF4-FFF2-40B4-BE49-F238E27FC236}">
                <a16:creationId xmlns:a16="http://schemas.microsoft.com/office/drawing/2014/main" id="{797F3364-891F-C488-0544-0C28244F5EBD}"/>
              </a:ext>
            </a:extLst>
          </p:cNvPr>
          <p:cNvSpPr/>
          <p:nvPr userDrawn="1"/>
        </p:nvSpPr>
        <p:spPr>
          <a:xfrm>
            <a:off x="371996" y="315350"/>
            <a:ext cx="932407" cy="72634"/>
          </a:xfrm>
          <a:custGeom>
            <a:avLst/>
            <a:gdLst/>
            <a:ahLst/>
            <a:cxnLst/>
            <a:rect l="l" t="t" r="r" b="b"/>
            <a:pathLst>
              <a:path w="561340">
                <a:moveTo>
                  <a:pt x="0" y="0"/>
                </a:moveTo>
                <a:lnTo>
                  <a:pt x="560999" y="0"/>
                </a:lnTo>
              </a:path>
            </a:pathLst>
          </a:custGeom>
          <a:ln w="76199">
            <a:solidFill>
              <a:schemeClr val="accent5"/>
            </a:solidFill>
          </a:ln>
        </p:spPr>
        <p:txBody>
          <a:bodyPr wrap="square" lIns="0" tIns="0" rIns="0" bIns="0" rtlCol="0"/>
          <a:lstStyle/>
          <a:p>
            <a:endParaRPr/>
          </a:p>
        </p:txBody>
      </p:sp>
      <p:sp>
        <p:nvSpPr>
          <p:cNvPr id="8" name="bk object 17">
            <a:extLst>
              <a:ext uri="{FF2B5EF4-FFF2-40B4-BE49-F238E27FC236}">
                <a16:creationId xmlns:a16="http://schemas.microsoft.com/office/drawing/2014/main" id="{1A8058A5-8BEE-3F06-1DEB-60C5A700BF81}"/>
              </a:ext>
            </a:extLst>
          </p:cNvPr>
          <p:cNvSpPr/>
          <p:nvPr userDrawn="1"/>
        </p:nvSpPr>
        <p:spPr>
          <a:xfrm>
            <a:off x="11353799" y="-568"/>
            <a:ext cx="568325" cy="995546"/>
          </a:xfrm>
          <a:custGeom>
            <a:avLst/>
            <a:gdLst/>
            <a:ahLst/>
            <a:cxnLst/>
            <a:rect l="l" t="t" r="r" b="b"/>
            <a:pathLst>
              <a:path w="568325" h="743585">
                <a:moveTo>
                  <a:pt x="0" y="0"/>
                </a:moveTo>
                <a:lnTo>
                  <a:pt x="567899" y="0"/>
                </a:lnTo>
                <a:lnTo>
                  <a:pt x="567899" y="743399"/>
                </a:lnTo>
                <a:lnTo>
                  <a:pt x="0" y="743399"/>
                </a:lnTo>
                <a:lnTo>
                  <a:pt x="0" y="0"/>
                </a:lnTo>
                <a:close/>
              </a:path>
            </a:pathLst>
          </a:custGeom>
          <a:solidFill>
            <a:schemeClr val="accent5"/>
          </a:solidFill>
          <a:ln>
            <a:solidFill>
              <a:schemeClr val="accent5"/>
            </a:solidFill>
          </a:ln>
        </p:spPr>
        <p:txBody>
          <a:bodyPr wrap="square" lIns="0" tIns="0" rIns="0" bIns="0" rtlCol="0"/>
          <a:lstStyle/>
          <a:p>
            <a:endParaRPr/>
          </a:p>
        </p:txBody>
      </p:sp>
      <p:sp>
        <p:nvSpPr>
          <p:cNvPr id="9" name="object 3">
            <a:extLst>
              <a:ext uri="{FF2B5EF4-FFF2-40B4-BE49-F238E27FC236}">
                <a16:creationId xmlns:a16="http://schemas.microsoft.com/office/drawing/2014/main" id="{05C51F3B-B3B8-F218-1125-5F09262250E4}"/>
              </a:ext>
            </a:extLst>
          </p:cNvPr>
          <p:cNvSpPr/>
          <p:nvPr userDrawn="1"/>
        </p:nvSpPr>
        <p:spPr>
          <a:xfrm rot="10800000" flipV="1">
            <a:off x="0" y="6641636"/>
            <a:ext cx="2468880" cy="45719"/>
          </a:xfrm>
          <a:custGeom>
            <a:avLst/>
            <a:gdLst/>
            <a:ahLst/>
            <a:cxnLst/>
            <a:rect l="l" t="t" r="r" b="b"/>
            <a:pathLst>
              <a:path w="1790700">
                <a:moveTo>
                  <a:pt x="0" y="0"/>
                </a:moveTo>
                <a:lnTo>
                  <a:pt x="1790099" y="0"/>
                </a:lnTo>
              </a:path>
            </a:pathLst>
          </a:custGeom>
          <a:ln w="76199">
            <a:solidFill>
              <a:schemeClr val="bg2"/>
            </a:solidFill>
          </a:ln>
        </p:spPr>
        <p:txBody>
          <a:bodyPr wrap="square" lIns="0" tIns="0" rIns="0" bIns="0" rtlCol="0"/>
          <a:lstStyle/>
          <a:p>
            <a:endParaRPr/>
          </a:p>
        </p:txBody>
      </p:sp>
      <p:sp>
        <p:nvSpPr>
          <p:cNvPr id="10" name="object 4">
            <a:extLst>
              <a:ext uri="{FF2B5EF4-FFF2-40B4-BE49-F238E27FC236}">
                <a16:creationId xmlns:a16="http://schemas.microsoft.com/office/drawing/2014/main" id="{2B438487-CD5F-5B35-E3F9-3B91BFCC5174}"/>
              </a:ext>
            </a:extLst>
          </p:cNvPr>
          <p:cNvSpPr/>
          <p:nvPr userDrawn="1"/>
        </p:nvSpPr>
        <p:spPr>
          <a:xfrm rot="10800000" flipV="1">
            <a:off x="2467458" y="6641635"/>
            <a:ext cx="2468880" cy="45719"/>
          </a:xfrm>
          <a:custGeom>
            <a:avLst/>
            <a:gdLst/>
            <a:ahLst/>
            <a:cxnLst/>
            <a:rect l="l" t="t" r="r" b="b"/>
            <a:pathLst>
              <a:path w="1859914">
                <a:moveTo>
                  <a:pt x="0" y="0"/>
                </a:moveTo>
                <a:lnTo>
                  <a:pt x="1859699" y="0"/>
                </a:lnTo>
              </a:path>
            </a:pathLst>
          </a:custGeom>
          <a:ln w="76199">
            <a:solidFill>
              <a:schemeClr val="tx1"/>
            </a:solidFill>
          </a:ln>
        </p:spPr>
        <p:txBody>
          <a:bodyPr wrap="square" lIns="0" tIns="0" rIns="0" bIns="0" rtlCol="0"/>
          <a:lstStyle/>
          <a:p>
            <a:endParaRPr/>
          </a:p>
        </p:txBody>
      </p:sp>
      <p:sp>
        <p:nvSpPr>
          <p:cNvPr id="11" name="object 5">
            <a:extLst>
              <a:ext uri="{FF2B5EF4-FFF2-40B4-BE49-F238E27FC236}">
                <a16:creationId xmlns:a16="http://schemas.microsoft.com/office/drawing/2014/main" id="{B9D6C26C-647A-8232-D06A-7AE9301F8389}"/>
              </a:ext>
            </a:extLst>
          </p:cNvPr>
          <p:cNvSpPr/>
          <p:nvPr userDrawn="1"/>
        </p:nvSpPr>
        <p:spPr>
          <a:xfrm rot="10800000" flipV="1">
            <a:off x="4936054" y="6641635"/>
            <a:ext cx="2468880" cy="45719"/>
          </a:xfrm>
          <a:custGeom>
            <a:avLst/>
            <a:gdLst/>
            <a:ahLst/>
            <a:cxnLst/>
            <a:rect l="l" t="t" r="r" b="b"/>
            <a:pathLst>
              <a:path w="1865629">
                <a:moveTo>
                  <a:pt x="0" y="0"/>
                </a:moveTo>
                <a:lnTo>
                  <a:pt x="1865099" y="0"/>
                </a:lnTo>
              </a:path>
            </a:pathLst>
          </a:custGeom>
          <a:ln w="76199">
            <a:solidFill>
              <a:schemeClr val="tx2"/>
            </a:solidFill>
          </a:ln>
        </p:spPr>
        <p:txBody>
          <a:bodyPr wrap="square" lIns="0" tIns="0" rIns="0" bIns="0" rtlCol="0"/>
          <a:lstStyle/>
          <a:p>
            <a:endParaRPr baseline="0" dirty="0"/>
          </a:p>
        </p:txBody>
      </p:sp>
      <p:sp>
        <p:nvSpPr>
          <p:cNvPr id="12" name="object 6">
            <a:extLst>
              <a:ext uri="{FF2B5EF4-FFF2-40B4-BE49-F238E27FC236}">
                <a16:creationId xmlns:a16="http://schemas.microsoft.com/office/drawing/2014/main" id="{41D2EDD4-41E0-6455-9A22-73CD1D74A220}"/>
              </a:ext>
            </a:extLst>
          </p:cNvPr>
          <p:cNvSpPr/>
          <p:nvPr userDrawn="1"/>
        </p:nvSpPr>
        <p:spPr>
          <a:xfrm rot="10800000" flipV="1">
            <a:off x="7404365" y="6641635"/>
            <a:ext cx="2468880" cy="45719"/>
          </a:xfrm>
          <a:custGeom>
            <a:avLst/>
            <a:gdLst/>
            <a:ahLst/>
            <a:cxnLst/>
            <a:rect l="l" t="t" r="r" b="b"/>
            <a:pathLst>
              <a:path w="1864995">
                <a:moveTo>
                  <a:pt x="0" y="0"/>
                </a:moveTo>
                <a:lnTo>
                  <a:pt x="1864799" y="0"/>
                </a:lnTo>
              </a:path>
            </a:pathLst>
          </a:custGeom>
          <a:ln w="76199">
            <a:solidFill>
              <a:schemeClr val="accent1"/>
            </a:solidFill>
          </a:ln>
        </p:spPr>
        <p:txBody>
          <a:bodyPr wrap="square" lIns="0" tIns="0" rIns="0" bIns="0" rtlCol="0"/>
          <a:lstStyle/>
          <a:p>
            <a:endParaRPr dirty="0"/>
          </a:p>
        </p:txBody>
      </p:sp>
      <p:sp>
        <p:nvSpPr>
          <p:cNvPr id="13" name="object 7">
            <a:extLst>
              <a:ext uri="{FF2B5EF4-FFF2-40B4-BE49-F238E27FC236}">
                <a16:creationId xmlns:a16="http://schemas.microsoft.com/office/drawing/2014/main" id="{273E3A59-75EC-5017-1AE6-26B79FBBD1D3}"/>
              </a:ext>
            </a:extLst>
          </p:cNvPr>
          <p:cNvSpPr/>
          <p:nvPr userDrawn="1"/>
        </p:nvSpPr>
        <p:spPr>
          <a:xfrm>
            <a:off x="9873245" y="6641636"/>
            <a:ext cx="2318755" cy="45719"/>
          </a:xfrm>
          <a:custGeom>
            <a:avLst/>
            <a:gdLst/>
            <a:ahLst/>
            <a:cxnLst/>
            <a:rect l="l" t="t" r="r" b="b"/>
            <a:pathLst>
              <a:path w="1769109">
                <a:moveTo>
                  <a:pt x="0" y="0"/>
                </a:moveTo>
                <a:lnTo>
                  <a:pt x="1769099" y="0"/>
                </a:lnTo>
              </a:path>
            </a:pathLst>
          </a:custGeom>
          <a:ln w="76199">
            <a:solidFill>
              <a:schemeClr val="accent2"/>
            </a:solidFill>
          </a:ln>
        </p:spPr>
        <p:txBody>
          <a:bodyPr wrap="square" lIns="0" tIns="0" rIns="0" bIns="0" rtlCol="0"/>
          <a:lstStyle/>
          <a:p>
            <a:endParaRPr/>
          </a:p>
        </p:txBody>
      </p:sp>
    </p:spTree>
    <p:extLst>
      <p:ext uri="{BB962C8B-B14F-4D97-AF65-F5344CB8AC3E}">
        <p14:creationId xmlns:p14="http://schemas.microsoft.com/office/powerpoint/2010/main" val="2997038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uscis.gov/green-card/green-card-eligibility/green-card-for-vawa-self-petitioner"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higheredimmigrationportal.org/state/massachusett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fsapartners.ed.gov/sites/default/files/2024-2025/2024-2025_Federal_Student_Aid_Handbook/_knowledge-center_fsa-handbook_2024-2025_vol1_ch2-us-citizenship-eligible-noncitizens.pdf"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11_D8BB98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igheredimmigrationportal.org/states/" TargetMode="External"/><Relationship Id="rId2" Type="http://schemas.microsoft.com/office/2018/10/relationships/comments" Target="../comments/modernComment_112_5ADCB252.xml"/><Relationship Id="rId1" Type="http://schemas.openxmlformats.org/officeDocument/2006/relationships/slideLayout" Target="../slideLayouts/slideLayout2.xml"/><Relationship Id="rId4" Type="http://schemas.openxmlformats.org/officeDocument/2006/relationships/hyperlink" Target="https://edtrust.org/key-criteria-for-undocumented-student-higher-education-access-and-succes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enr.wes.org/2009/09/wenr-september-2009-featur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ecc.mass.edu/admissions/tuition/" TargetMode="External"/><Relationship Id="rId2" Type="http://schemas.openxmlformats.org/officeDocument/2006/relationships/hyperlink" Target="https://www.necc.mass.edu/admissions/tuition/equit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adhestudentxprod.regenteducation.net/signi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reamersroadmap.org/scholarships" TargetMode="External"/><Relationship Id="rId2" Type="http://schemas.openxmlformats.org/officeDocument/2006/relationships/hyperlink" Target="https://immigrantsrising.org/resource/list-of-scholarships-and-fellowship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immigrantsrising.org/" TargetMode="External"/><Relationship Id="rId3" Type="http://schemas.openxmlformats.org/officeDocument/2006/relationships/hyperlink" Target="https://cliniclegal.org/presidentialtransition" TargetMode="External"/><Relationship Id="rId7" Type="http://schemas.openxmlformats.org/officeDocument/2006/relationships/hyperlink" Target="https://unitedwedream.org/resources/know-your-rights/" TargetMode="External"/><Relationship Id="rId2" Type="http://schemas.openxmlformats.org/officeDocument/2006/relationships/hyperlink" Target="https://miracoalition.org/" TargetMode="External"/><Relationship Id="rId1" Type="http://schemas.openxmlformats.org/officeDocument/2006/relationships/slideLayout" Target="../slideLayouts/slideLayout2.xml"/><Relationship Id="rId6" Type="http://schemas.openxmlformats.org/officeDocument/2006/relationships/hyperlink" Target="https://unitedwedream.org/" TargetMode="External"/><Relationship Id="rId5" Type="http://schemas.openxmlformats.org/officeDocument/2006/relationships/hyperlink" Target="https://www.ilrc.org/red-cards" TargetMode="External"/><Relationship Id="rId10" Type="http://schemas.openxmlformats.org/officeDocument/2006/relationships/hyperlink" Target="https://www.immschools.org/resources/educators-hub" TargetMode="External"/><Relationship Id="rId4" Type="http://schemas.openxmlformats.org/officeDocument/2006/relationships/hyperlink" Target="https://www.nilc.org/" TargetMode="External"/><Relationship Id="rId9" Type="http://schemas.openxmlformats.org/officeDocument/2006/relationships/hyperlink" Target="https://immigrantsrising.org/resource/working-for-yourself/#:~:text=This%20guide%20includes%20what%20it%20means"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svg"/><Relationship Id="rId7" Type="http://schemas.openxmlformats.org/officeDocument/2006/relationships/diagramColors" Target="../diagrams/colors1.xml"/><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7.tif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uscis.gov/green-card/green-card-eligibility/green-card-for-vawa-self-petitioner"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4D3BE56-18D2-E368-FD34-EC7110FC25D2}"/>
              </a:ext>
            </a:extLst>
          </p:cNvPr>
          <p:cNvSpPr>
            <a:spLocks noGrp="1"/>
          </p:cNvSpPr>
          <p:nvPr>
            <p:ph type="ctrTitle"/>
          </p:nvPr>
        </p:nvSpPr>
        <p:spPr>
          <a:xfrm>
            <a:off x="1553226" y="2297457"/>
            <a:ext cx="9144000" cy="2387600"/>
          </a:xfrm>
        </p:spPr>
        <p:txBody>
          <a:bodyPr>
            <a:noAutofit/>
          </a:bodyPr>
          <a:lstStyle/>
          <a:p>
            <a:pPr rtl="0">
              <a:spcBef>
                <a:spcPts val="0"/>
              </a:spcBef>
              <a:spcAft>
                <a:spcPts val="0"/>
              </a:spcAft>
            </a:pPr>
            <a:r>
              <a:rPr lang="en-US" sz="4800" dirty="0"/>
              <a:t>Supporting Students and Families with Complex Immigration Statuses in Postsecondary Planning</a:t>
            </a:r>
          </a:p>
        </p:txBody>
      </p:sp>
      <p:sp>
        <p:nvSpPr>
          <p:cNvPr id="2" name="Footer Placeholder 1">
            <a:extLst>
              <a:ext uri="{FF2B5EF4-FFF2-40B4-BE49-F238E27FC236}">
                <a16:creationId xmlns:a16="http://schemas.microsoft.com/office/drawing/2014/main" id="{C340B7B1-75DE-B5B8-19C6-CB3085A0A811}"/>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3" name="Rectangle: Single Corner Rounded 2">
            <a:extLst>
              <a:ext uri="{FF2B5EF4-FFF2-40B4-BE49-F238E27FC236}">
                <a16:creationId xmlns:a16="http://schemas.microsoft.com/office/drawing/2014/main" id="{78FBBB27-0276-FA52-AD36-7BC56E956F73}"/>
              </a:ext>
            </a:extLst>
          </p:cNvPr>
          <p:cNvSpPr/>
          <p:nvPr/>
        </p:nvSpPr>
        <p:spPr>
          <a:xfrm>
            <a:off x="0" y="266140"/>
            <a:ext cx="6322685" cy="841250"/>
          </a:xfrm>
          <a:prstGeom prst="round1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t>The MEFA Institute</a:t>
            </a:r>
          </a:p>
        </p:txBody>
      </p:sp>
    </p:spTree>
    <p:extLst>
      <p:ext uri="{BB962C8B-B14F-4D97-AF65-F5344CB8AC3E}">
        <p14:creationId xmlns:p14="http://schemas.microsoft.com/office/powerpoint/2010/main" val="3124738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3E31-45A6-7BBE-BBA6-9FF3BC38807E}"/>
              </a:ext>
            </a:extLst>
          </p:cNvPr>
          <p:cNvSpPr>
            <a:spLocks noGrp="1"/>
          </p:cNvSpPr>
          <p:nvPr>
            <p:ph type="title"/>
          </p:nvPr>
        </p:nvSpPr>
        <p:spPr/>
        <p:txBody>
          <a:bodyPr anchor="t"/>
          <a:lstStyle/>
          <a:p>
            <a:r>
              <a:rPr lang="en-US" dirty="0"/>
              <a:t>Which Are Eligible for Federal Financial Aid?</a:t>
            </a:r>
          </a:p>
        </p:txBody>
      </p:sp>
      <p:sp>
        <p:nvSpPr>
          <p:cNvPr id="3" name="Content Placeholder 2">
            <a:extLst>
              <a:ext uri="{FF2B5EF4-FFF2-40B4-BE49-F238E27FC236}">
                <a16:creationId xmlns:a16="http://schemas.microsoft.com/office/drawing/2014/main" id="{266892C7-F5B3-AFBB-1777-FE5907185372}"/>
              </a:ext>
            </a:extLst>
          </p:cNvPr>
          <p:cNvSpPr>
            <a:spLocks noGrp="1"/>
          </p:cNvSpPr>
          <p:nvPr>
            <p:ph sz="half" idx="1"/>
          </p:nvPr>
        </p:nvSpPr>
        <p:spPr>
          <a:xfrm>
            <a:off x="374138" y="1342047"/>
            <a:ext cx="5645662" cy="4351338"/>
          </a:xfrm>
        </p:spPr>
        <p:txBody>
          <a:bodyPr>
            <a:noAutofit/>
          </a:bodyPr>
          <a:lstStyle/>
          <a:p>
            <a:pPr>
              <a:buFont typeface="Arial" panose="020B0604020202020204" pitchFamily="34" charset="0"/>
              <a:buChar char="•"/>
            </a:pPr>
            <a:r>
              <a:rPr lang="en-US" sz="2000" dirty="0"/>
              <a:t>U.S. National</a:t>
            </a:r>
          </a:p>
          <a:p>
            <a:pPr>
              <a:buFont typeface="Arial" panose="020B0604020202020204" pitchFamily="34" charset="0"/>
              <a:buChar char="•"/>
            </a:pPr>
            <a:r>
              <a:rPr lang="en-US" sz="2000" dirty="0">
                <a:highlight>
                  <a:srgbClr val="FFFF00"/>
                </a:highlight>
              </a:rPr>
              <a:t>Naturalized citizen</a:t>
            </a:r>
          </a:p>
          <a:p>
            <a:pPr>
              <a:buFont typeface="Arial" panose="020B0604020202020204" pitchFamily="34" charset="0"/>
              <a:buChar char="•"/>
            </a:pPr>
            <a:r>
              <a:rPr lang="en-US" sz="2000" dirty="0">
                <a:highlight>
                  <a:srgbClr val="FFFF00"/>
                </a:highlight>
              </a:rPr>
              <a:t>Asylum granted</a:t>
            </a:r>
          </a:p>
          <a:p>
            <a:r>
              <a:rPr lang="en-US" sz="2000" dirty="0"/>
              <a:t>Asylum pending </a:t>
            </a:r>
            <a:endParaRPr lang="en-US" sz="2000" dirty="0">
              <a:highlight>
                <a:srgbClr val="FFFF00"/>
              </a:highlight>
            </a:endParaRPr>
          </a:p>
          <a:p>
            <a:pPr>
              <a:buFont typeface="Arial" panose="020B0604020202020204" pitchFamily="34" charset="0"/>
              <a:buChar char="•"/>
            </a:pPr>
            <a:r>
              <a:rPr lang="en-US" sz="2000" dirty="0">
                <a:highlight>
                  <a:srgbClr val="FFFF00"/>
                </a:highlight>
              </a:rPr>
              <a:t>Refugee (with permanent resident card)</a:t>
            </a:r>
          </a:p>
          <a:p>
            <a:pPr>
              <a:buFont typeface="Arial" panose="020B0604020202020204" pitchFamily="34" charset="0"/>
              <a:buChar char="•"/>
            </a:pPr>
            <a:r>
              <a:rPr lang="en-US" sz="2000" dirty="0"/>
              <a:t>TPS </a:t>
            </a:r>
          </a:p>
          <a:p>
            <a:pPr>
              <a:buFont typeface="Arial" panose="020B0604020202020204" pitchFamily="34" charset="0"/>
              <a:buChar char="•"/>
            </a:pPr>
            <a:r>
              <a:rPr lang="en-US" sz="2000" dirty="0">
                <a:highlight>
                  <a:srgbClr val="FFFF00"/>
                </a:highlight>
              </a:rPr>
              <a:t>Permanent resident </a:t>
            </a:r>
            <a:r>
              <a:rPr lang="en-US" sz="2000" b="0" i="0" dirty="0">
                <a:solidFill>
                  <a:srgbClr val="222222"/>
                </a:solidFill>
                <a:effectLst/>
              </a:rPr>
              <a:t>(I-551, I-151, or I-551c, etc.) </a:t>
            </a:r>
            <a:endParaRPr lang="en-US" sz="2000" dirty="0">
              <a:highlight>
                <a:srgbClr val="FFFF00"/>
              </a:highlight>
            </a:endParaRPr>
          </a:p>
          <a:p>
            <a:pPr>
              <a:buFont typeface="Arial" panose="020B0604020202020204" pitchFamily="34" charset="0"/>
              <a:buChar char="•"/>
            </a:pPr>
            <a:r>
              <a:rPr lang="en-US" sz="2000" dirty="0"/>
              <a:t>Conditional permanent resident</a:t>
            </a:r>
          </a:p>
          <a:p>
            <a:pPr>
              <a:buFont typeface="Arial" panose="020B0604020202020204" pitchFamily="34" charset="0"/>
              <a:buChar char="•"/>
            </a:pPr>
            <a:r>
              <a:rPr lang="en-US" sz="2000" dirty="0"/>
              <a:t>Humanitarian Parole</a:t>
            </a:r>
            <a:r>
              <a:rPr lang="en-US" sz="2000" dirty="0">
                <a:highlight>
                  <a:srgbClr val="FFFF00"/>
                </a:highlight>
              </a:rPr>
              <a:t>***</a:t>
            </a:r>
          </a:p>
          <a:p>
            <a:pPr marL="0" indent="0">
              <a:buNone/>
            </a:pPr>
            <a:r>
              <a:rPr lang="en-US" sz="2000" dirty="0"/>
              <a:t>*Note the role of the Paper I-94 vs the computer-generated Form CBP I-94A</a:t>
            </a:r>
          </a:p>
          <a:p>
            <a:pPr>
              <a:buFont typeface="Arial" panose="020B0604020202020204" pitchFamily="34" charset="0"/>
              <a:buChar char="•"/>
            </a:pPr>
            <a:endParaRPr lang="en-US" sz="2000" dirty="0"/>
          </a:p>
          <a:p>
            <a:pPr marL="0" indent="0">
              <a:buNone/>
            </a:pPr>
            <a:br>
              <a:rPr lang="en-US" sz="2000" dirty="0"/>
            </a:br>
            <a:br>
              <a:rPr lang="en-US" sz="2000" b="0" dirty="0">
                <a:effectLst/>
              </a:rPr>
            </a:br>
            <a:br>
              <a:rPr lang="en-US" sz="2000" b="0" dirty="0">
                <a:effectLst/>
              </a:rPr>
            </a:br>
            <a:endParaRPr lang="en-US" sz="2000" dirty="0"/>
          </a:p>
        </p:txBody>
      </p:sp>
      <p:sp>
        <p:nvSpPr>
          <p:cNvPr id="4" name="Content Placeholder 3">
            <a:extLst>
              <a:ext uri="{FF2B5EF4-FFF2-40B4-BE49-F238E27FC236}">
                <a16:creationId xmlns:a16="http://schemas.microsoft.com/office/drawing/2014/main" id="{AAE90DBB-B85C-F686-7E1C-4922A3524DFD}"/>
              </a:ext>
            </a:extLst>
          </p:cNvPr>
          <p:cNvSpPr>
            <a:spLocks noGrp="1"/>
          </p:cNvSpPr>
          <p:nvPr>
            <p:ph sz="half" idx="2"/>
          </p:nvPr>
        </p:nvSpPr>
        <p:spPr>
          <a:xfrm>
            <a:off x="6276462" y="1342047"/>
            <a:ext cx="5645662" cy="4351338"/>
          </a:xfrm>
        </p:spPr>
        <p:txBody>
          <a:bodyPr>
            <a:normAutofit fontScale="92500" lnSpcReduction="20000"/>
          </a:bodyPr>
          <a:lstStyle/>
          <a:p>
            <a:pPr>
              <a:buFont typeface="Arial" panose="020B0604020202020204" pitchFamily="34" charset="0"/>
              <a:buChar char="•"/>
            </a:pPr>
            <a:r>
              <a:rPr lang="en-US" sz="2000" dirty="0"/>
              <a:t>Processes for Cubans, Haitians, Nicaraguans, and Venezuelans (CHNV) offers humanitarian parole</a:t>
            </a:r>
            <a:r>
              <a:rPr lang="en-US" sz="2000" dirty="0">
                <a:highlight>
                  <a:srgbClr val="FFFF00"/>
                </a:highlight>
              </a:rPr>
              <a:t>***</a:t>
            </a:r>
          </a:p>
          <a:p>
            <a:pPr lvl="1"/>
            <a:r>
              <a:rPr lang="en-US" sz="1600" dirty="0">
                <a:highlight>
                  <a:srgbClr val="FFFF00"/>
                </a:highlight>
              </a:rPr>
              <a:t>Cuban/Haitian Entrants</a:t>
            </a:r>
            <a:r>
              <a:rPr lang="en-US" sz="1600" dirty="0"/>
              <a:t> (this designation allows eligibility to many Federal benefit programs) </a:t>
            </a:r>
          </a:p>
          <a:p>
            <a:pPr>
              <a:buFont typeface="Arial" panose="020B0604020202020204" pitchFamily="34" charset="0"/>
              <a:buChar char="•"/>
            </a:pPr>
            <a:r>
              <a:rPr lang="en-US" sz="2000" dirty="0"/>
              <a:t>U visa </a:t>
            </a:r>
          </a:p>
          <a:p>
            <a:pPr>
              <a:buFont typeface="Arial" panose="020B0604020202020204" pitchFamily="34" charset="0"/>
              <a:buChar char="•"/>
            </a:pPr>
            <a:r>
              <a:rPr lang="en-US" sz="2000" dirty="0"/>
              <a:t>J and F visas</a:t>
            </a:r>
          </a:p>
          <a:p>
            <a:pPr>
              <a:buFont typeface="Arial" panose="020B0604020202020204" pitchFamily="34" charset="0"/>
              <a:buChar char="•"/>
            </a:pPr>
            <a:r>
              <a:rPr lang="en-US" sz="2000" dirty="0">
                <a:highlight>
                  <a:srgbClr val="FFFF00"/>
                </a:highlight>
              </a:rPr>
              <a:t>T visa</a:t>
            </a:r>
          </a:p>
          <a:p>
            <a:pPr>
              <a:buFont typeface="Arial" panose="020B0604020202020204" pitchFamily="34" charset="0"/>
              <a:buChar char="•"/>
            </a:pPr>
            <a:r>
              <a:rPr lang="en-US" sz="2000" dirty="0"/>
              <a:t>Other temporary visas</a:t>
            </a:r>
          </a:p>
          <a:p>
            <a:pPr>
              <a:buFont typeface="Arial" panose="020B0604020202020204" pitchFamily="34" charset="0"/>
              <a:buChar char="•"/>
            </a:pPr>
            <a:r>
              <a:rPr lang="en-US" sz="2000" dirty="0"/>
              <a:t>DACA</a:t>
            </a:r>
          </a:p>
          <a:p>
            <a:pPr>
              <a:buFont typeface="Arial" panose="020B0604020202020204" pitchFamily="34" charset="0"/>
              <a:buChar char="•"/>
            </a:pPr>
            <a:r>
              <a:rPr lang="en-US" sz="2000" dirty="0"/>
              <a:t>Family-sponsored visas</a:t>
            </a:r>
          </a:p>
          <a:p>
            <a:pPr>
              <a:buFont typeface="Arial" panose="020B0604020202020204" pitchFamily="34" charset="0"/>
              <a:buChar char="•"/>
            </a:pPr>
            <a:r>
              <a:rPr lang="en-US" sz="2000" u="sng" dirty="0">
                <a:solidFill>
                  <a:schemeClr val="tx2"/>
                </a:solidFill>
                <a:hlinkClick r:id="rId2">
                  <a:extLst>
                    <a:ext uri="{A12FA001-AC4F-418D-AE19-62706E023703}">
                      <ahyp:hlinkClr xmlns:ahyp="http://schemas.microsoft.com/office/drawing/2018/hyperlinkcolor" val="tx"/>
                    </a:ext>
                  </a:extLst>
                </a:hlinkClick>
              </a:rPr>
              <a:t>VAWA self-petitioner</a:t>
            </a:r>
            <a:endParaRPr lang="en-US" sz="2000" u="sng" dirty="0">
              <a:solidFill>
                <a:schemeClr val="tx2"/>
              </a:solidFill>
            </a:endParaRPr>
          </a:p>
          <a:p>
            <a:pPr>
              <a:buFont typeface="Arial" panose="020B0604020202020204" pitchFamily="34" charset="0"/>
              <a:buChar char="•"/>
            </a:pPr>
            <a:r>
              <a:rPr lang="en-US" sz="2000" dirty="0"/>
              <a:t>Special Immigrant Juvenile Status </a:t>
            </a:r>
          </a:p>
          <a:p>
            <a:pPr>
              <a:buFont typeface="Arial" panose="020B0604020202020204" pitchFamily="34" charset="0"/>
              <a:buChar char="•"/>
            </a:pPr>
            <a:r>
              <a:rPr lang="en-US" sz="2000" dirty="0"/>
              <a:t>Undocumented (a lack of status) </a:t>
            </a:r>
          </a:p>
          <a:p>
            <a:endParaRPr lang="en-US" sz="2000" dirty="0"/>
          </a:p>
        </p:txBody>
      </p:sp>
      <p:sp>
        <p:nvSpPr>
          <p:cNvPr id="5" name="TextBox 4">
            <a:extLst>
              <a:ext uri="{FF2B5EF4-FFF2-40B4-BE49-F238E27FC236}">
                <a16:creationId xmlns:a16="http://schemas.microsoft.com/office/drawing/2014/main" id="{B4358C91-DEEA-0AC2-E66B-77DA60F5532C}"/>
              </a:ext>
            </a:extLst>
          </p:cNvPr>
          <p:cNvSpPr txBox="1"/>
          <p:nvPr/>
        </p:nvSpPr>
        <p:spPr>
          <a:xfrm>
            <a:off x="374138" y="5973346"/>
            <a:ext cx="11443724" cy="338554"/>
          </a:xfrm>
          <a:prstGeom prst="rect">
            <a:avLst/>
          </a:prstGeom>
          <a:noFill/>
        </p:spPr>
        <p:txBody>
          <a:bodyPr wrap="square" rtlCol="0">
            <a:spAutoFit/>
          </a:bodyPr>
          <a:lstStyle/>
          <a:p>
            <a:r>
              <a:rPr lang="en-US" sz="1600" dirty="0"/>
              <a:t>Note: Those within the eligible statuses fall under the category of “eligible non-citizens” for FAFSA eligibility purposes</a:t>
            </a:r>
          </a:p>
        </p:txBody>
      </p:sp>
      <p:sp>
        <p:nvSpPr>
          <p:cNvPr id="6" name="Footer Placeholder 5">
            <a:extLst>
              <a:ext uri="{FF2B5EF4-FFF2-40B4-BE49-F238E27FC236}">
                <a16:creationId xmlns:a16="http://schemas.microsoft.com/office/drawing/2014/main" id="{8A7CD3CC-A858-6F59-03AB-19A960066043}"/>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7" name="Slide Number Placeholder 6">
            <a:extLst>
              <a:ext uri="{FF2B5EF4-FFF2-40B4-BE49-F238E27FC236}">
                <a16:creationId xmlns:a16="http://schemas.microsoft.com/office/drawing/2014/main" id="{1C95F09B-99FB-A2DD-1934-CEB73082275B}"/>
              </a:ext>
            </a:extLst>
          </p:cNvPr>
          <p:cNvSpPr>
            <a:spLocks noGrp="1"/>
          </p:cNvSpPr>
          <p:nvPr>
            <p:ph type="sldNum" sz="quarter" idx="12"/>
          </p:nvPr>
        </p:nvSpPr>
        <p:spPr/>
        <p:txBody>
          <a:bodyPr/>
          <a:lstStyle/>
          <a:p>
            <a:fld id="{014AA8A5-7719-4F92-936C-1878CA4626DE}" type="slidenum">
              <a:rPr lang="en-US" smtClean="0"/>
              <a:t>10</a:t>
            </a:fld>
            <a:endParaRPr lang="en-US"/>
          </a:p>
        </p:txBody>
      </p:sp>
    </p:spTree>
    <p:extLst>
      <p:ext uri="{BB962C8B-B14F-4D97-AF65-F5344CB8AC3E}">
        <p14:creationId xmlns:p14="http://schemas.microsoft.com/office/powerpoint/2010/main" val="3119284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9080-622E-AB77-0730-55CA222BD47F}"/>
              </a:ext>
            </a:extLst>
          </p:cNvPr>
          <p:cNvSpPr>
            <a:spLocks noGrp="1"/>
          </p:cNvSpPr>
          <p:nvPr>
            <p:ph type="title"/>
          </p:nvPr>
        </p:nvSpPr>
        <p:spPr/>
        <p:txBody>
          <a:bodyPr anchor="t"/>
          <a:lstStyle/>
          <a:p>
            <a:r>
              <a:rPr lang="en-US" dirty="0"/>
              <a:t>Differences Between Cards</a:t>
            </a:r>
          </a:p>
        </p:txBody>
      </p:sp>
      <p:pic>
        <p:nvPicPr>
          <p:cNvPr id="2050" name="Picture 2" descr="Green card - Wikipedia">
            <a:extLst>
              <a:ext uri="{FF2B5EF4-FFF2-40B4-BE49-F238E27FC236}">
                <a16:creationId xmlns:a16="http://schemas.microsoft.com/office/drawing/2014/main" id="{E146966A-54DC-F2D8-8F07-A158AF6A5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456" y="1809095"/>
            <a:ext cx="3811229" cy="24010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rk Authorization Card Delay Workaround – The Musil Law Firm">
            <a:extLst>
              <a:ext uri="{FF2B5EF4-FFF2-40B4-BE49-F238E27FC236}">
                <a16:creationId xmlns:a16="http://schemas.microsoft.com/office/drawing/2014/main" id="{8ACAD123-5260-9EBC-6969-5375661D9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955" y="1809095"/>
            <a:ext cx="3932903" cy="24755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5F95B10-BCDF-46DF-272C-4BEB3D3AD12E}"/>
              </a:ext>
            </a:extLst>
          </p:cNvPr>
          <p:cNvSpPr>
            <a:spLocks noGrp="1"/>
          </p:cNvSpPr>
          <p:nvPr>
            <p:ph idx="1"/>
          </p:nvPr>
        </p:nvSpPr>
        <p:spPr>
          <a:xfrm>
            <a:off x="374140" y="4657316"/>
            <a:ext cx="11547987" cy="1183046"/>
          </a:xfrm>
          <a:solidFill>
            <a:schemeClr val="accent2">
              <a:lumMod val="20000"/>
              <a:lumOff val="80000"/>
            </a:schemeClr>
          </a:solidFill>
        </p:spPr>
        <p:txBody>
          <a:bodyPr>
            <a:normAutofit/>
          </a:bodyPr>
          <a:lstStyle/>
          <a:p>
            <a:pPr marL="0" indent="0" algn="ctr">
              <a:buNone/>
            </a:pPr>
            <a:r>
              <a:rPr lang="en-US" sz="2400" dirty="0"/>
              <a:t>Both these cards give the holder a USCIS#, but only one makes its holder eligible for federal financial aid (the Permanent Resident Card) (USCIS# is otherwise (formerly) called the A# or ARN). </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86450C8B-B1DA-1DE4-5DB0-D37E454AF40A}"/>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5" name="Slide Number Placeholder 4">
            <a:extLst>
              <a:ext uri="{FF2B5EF4-FFF2-40B4-BE49-F238E27FC236}">
                <a16:creationId xmlns:a16="http://schemas.microsoft.com/office/drawing/2014/main" id="{50983ACE-09CD-1C95-C845-65289E58F93D}"/>
              </a:ext>
            </a:extLst>
          </p:cNvPr>
          <p:cNvSpPr>
            <a:spLocks noGrp="1"/>
          </p:cNvSpPr>
          <p:nvPr>
            <p:ph type="sldNum" sz="quarter" idx="12"/>
          </p:nvPr>
        </p:nvSpPr>
        <p:spPr/>
        <p:txBody>
          <a:bodyPr/>
          <a:lstStyle/>
          <a:p>
            <a:fld id="{014AA8A5-7719-4F92-936C-1878CA4626DE}" type="slidenum">
              <a:rPr lang="en-US" smtClean="0"/>
              <a:t>11</a:t>
            </a:fld>
            <a:endParaRPr lang="en-US"/>
          </a:p>
        </p:txBody>
      </p:sp>
    </p:spTree>
    <p:extLst>
      <p:ext uri="{BB962C8B-B14F-4D97-AF65-F5344CB8AC3E}">
        <p14:creationId xmlns:p14="http://schemas.microsoft.com/office/powerpoint/2010/main" val="1207351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E74E-B3C4-35BD-D3EA-18C298D10CD9}"/>
              </a:ext>
            </a:extLst>
          </p:cNvPr>
          <p:cNvSpPr>
            <a:spLocks noGrp="1"/>
          </p:cNvSpPr>
          <p:nvPr>
            <p:ph type="title"/>
          </p:nvPr>
        </p:nvSpPr>
        <p:spPr/>
        <p:txBody>
          <a:bodyPr anchor="t"/>
          <a:lstStyle/>
          <a:p>
            <a:r>
              <a:rPr lang="en-US" dirty="0"/>
              <a:t>Become Familiar with the I-94</a:t>
            </a:r>
          </a:p>
        </p:txBody>
      </p:sp>
      <p:sp>
        <p:nvSpPr>
          <p:cNvPr id="3" name="Content Placeholder 2">
            <a:extLst>
              <a:ext uri="{FF2B5EF4-FFF2-40B4-BE49-F238E27FC236}">
                <a16:creationId xmlns:a16="http://schemas.microsoft.com/office/drawing/2014/main" id="{1697C070-40ED-B59E-FFB6-8CC8D745AFA5}"/>
              </a:ext>
            </a:extLst>
          </p:cNvPr>
          <p:cNvSpPr>
            <a:spLocks noGrp="1"/>
          </p:cNvSpPr>
          <p:nvPr>
            <p:ph idx="1"/>
          </p:nvPr>
        </p:nvSpPr>
        <p:spPr>
          <a:xfrm>
            <a:off x="374137" y="1825625"/>
            <a:ext cx="11547987" cy="1153549"/>
          </a:xfrm>
        </p:spPr>
        <p:txBody>
          <a:bodyPr/>
          <a:lstStyle/>
          <a:p>
            <a:pPr marL="0" indent="0">
              <a:buNone/>
            </a:pPr>
            <a:r>
              <a:rPr lang="en-US" dirty="0"/>
              <a:t>The I-94 Arrival/Departure record comes in electronic form now (some people might still be in possession of a paper version) </a:t>
            </a:r>
          </a:p>
        </p:txBody>
      </p:sp>
      <p:pic>
        <p:nvPicPr>
          <p:cNvPr id="3074" name="Picture 2" descr="Form I-94 Examples | Duke Visa Services">
            <a:extLst>
              <a:ext uri="{FF2B5EF4-FFF2-40B4-BE49-F238E27FC236}">
                <a16:creationId xmlns:a16="http://schemas.microsoft.com/office/drawing/2014/main" id="{A22664B5-1DB2-B114-3D8C-3A6A91A9F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553" y="2848640"/>
            <a:ext cx="3133575" cy="34784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lectronic I94 From - Sample and FAQ's">
            <a:extLst>
              <a:ext uri="{FF2B5EF4-FFF2-40B4-BE49-F238E27FC236}">
                <a16:creationId xmlns:a16="http://schemas.microsoft.com/office/drawing/2014/main" id="{1F5CC44B-CF29-2D99-7593-C72F3B99B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922" y="2848640"/>
            <a:ext cx="3469744" cy="347841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5FA424A-D8B2-35F9-2D14-5984DE629DEF}"/>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5" name="Slide Number Placeholder 4">
            <a:extLst>
              <a:ext uri="{FF2B5EF4-FFF2-40B4-BE49-F238E27FC236}">
                <a16:creationId xmlns:a16="http://schemas.microsoft.com/office/drawing/2014/main" id="{27F9A5DC-3EF5-5A30-218C-B3EAC3470042}"/>
              </a:ext>
            </a:extLst>
          </p:cNvPr>
          <p:cNvSpPr>
            <a:spLocks noGrp="1"/>
          </p:cNvSpPr>
          <p:nvPr>
            <p:ph type="sldNum" sz="quarter" idx="12"/>
          </p:nvPr>
        </p:nvSpPr>
        <p:spPr/>
        <p:txBody>
          <a:bodyPr/>
          <a:lstStyle/>
          <a:p>
            <a:fld id="{014AA8A5-7719-4F92-936C-1878CA4626DE}" type="slidenum">
              <a:rPr lang="en-US" smtClean="0"/>
              <a:t>12</a:t>
            </a:fld>
            <a:endParaRPr lang="en-US"/>
          </a:p>
        </p:txBody>
      </p:sp>
    </p:spTree>
    <p:extLst>
      <p:ext uri="{BB962C8B-B14F-4D97-AF65-F5344CB8AC3E}">
        <p14:creationId xmlns:p14="http://schemas.microsoft.com/office/powerpoint/2010/main" val="283065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DFF9-7109-3361-8CA9-92544F8915FE}"/>
              </a:ext>
            </a:extLst>
          </p:cNvPr>
          <p:cNvSpPr>
            <a:spLocks noGrp="1"/>
          </p:cNvSpPr>
          <p:nvPr>
            <p:ph type="title"/>
          </p:nvPr>
        </p:nvSpPr>
        <p:spPr/>
        <p:txBody>
          <a:bodyPr anchor="t"/>
          <a:lstStyle/>
          <a:p>
            <a:r>
              <a:rPr lang="en-US" dirty="0"/>
              <a:t>Why Self-Disclosure Matters</a:t>
            </a:r>
          </a:p>
        </p:txBody>
      </p:sp>
      <p:pic>
        <p:nvPicPr>
          <p:cNvPr id="14" name="Picture 13" descr="a bar graph">
            <a:extLst>
              <a:ext uri="{FF2B5EF4-FFF2-40B4-BE49-F238E27FC236}">
                <a16:creationId xmlns:a16="http://schemas.microsoft.com/office/drawing/2014/main" id="{20A54CA1-C396-12A3-4CAC-ACB867286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068" y="1557336"/>
            <a:ext cx="6456106" cy="4228749"/>
          </a:xfrm>
          <a:prstGeom prst="rect">
            <a:avLst/>
          </a:prstGeom>
        </p:spPr>
      </p:pic>
      <p:sp>
        <p:nvSpPr>
          <p:cNvPr id="15" name="TextBox 14">
            <a:extLst>
              <a:ext uri="{FF2B5EF4-FFF2-40B4-BE49-F238E27FC236}">
                <a16:creationId xmlns:a16="http://schemas.microsoft.com/office/drawing/2014/main" id="{BC1E7F8C-D502-4124-9367-F1124BD90575}"/>
              </a:ext>
            </a:extLst>
          </p:cNvPr>
          <p:cNvSpPr txBox="1"/>
          <p:nvPr/>
        </p:nvSpPr>
        <p:spPr>
          <a:xfrm>
            <a:off x="1095068" y="5918614"/>
            <a:ext cx="2841522" cy="246221"/>
          </a:xfrm>
          <a:prstGeom prst="rect">
            <a:avLst/>
          </a:prstGeom>
          <a:noFill/>
        </p:spPr>
        <p:txBody>
          <a:bodyPr wrap="square" rtlCol="0">
            <a:spAutoFit/>
          </a:bodyPr>
          <a:lstStyle/>
          <a:p>
            <a:r>
              <a:rPr lang="en-US" sz="1000" dirty="0"/>
              <a:t>Data adapted from PEW Center figures</a:t>
            </a:r>
          </a:p>
        </p:txBody>
      </p:sp>
      <p:sp>
        <p:nvSpPr>
          <p:cNvPr id="12" name="TextBox 11">
            <a:extLst>
              <a:ext uri="{FF2B5EF4-FFF2-40B4-BE49-F238E27FC236}">
                <a16:creationId xmlns:a16="http://schemas.microsoft.com/office/drawing/2014/main" id="{0D4072F6-DD08-9D4F-98A4-1ABD45664752}"/>
              </a:ext>
            </a:extLst>
          </p:cNvPr>
          <p:cNvSpPr txBox="1"/>
          <p:nvPr/>
        </p:nvSpPr>
        <p:spPr>
          <a:xfrm>
            <a:off x="8091948" y="1664381"/>
            <a:ext cx="3421626" cy="1754326"/>
          </a:xfrm>
          <a:prstGeom prst="rect">
            <a:avLst/>
          </a:prstGeom>
          <a:noFill/>
        </p:spPr>
        <p:txBody>
          <a:bodyPr wrap="square" rtlCol="0">
            <a:spAutoFit/>
          </a:bodyPr>
          <a:lstStyle/>
          <a:p>
            <a:r>
              <a:rPr lang="en-US" dirty="0"/>
              <a:t>This graph shows national figures. </a:t>
            </a:r>
          </a:p>
          <a:p>
            <a:endParaRPr lang="en-US" dirty="0"/>
          </a:p>
          <a:p>
            <a:r>
              <a:rPr lang="en-US" dirty="0"/>
              <a:t>The Higher Ed Immigration portal has in-depth state data. See the </a:t>
            </a:r>
            <a:r>
              <a:rPr lang="en-US" dirty="0">
                <a:solidFill>
                  <a:schemeClr val="tx2"/>
                </a:solidFill>
                <a:hlinkClick r:id="rId3">
                  <a:extLst>
                    <a:ext uri="{A12FA001-AC4F-418D-AE19-62706E023703}">
                      <ahyp:hlinkClr xmlns:ahyp="http://schemas.microsoft.com/office/drawing/2018/hyperlinkcolor" val="tx"/>
                    </a:ext>
                  </a:extLst>
                </a:hlinkClick>
              </a:rPr>
              <a:t>Massachusetts numbers</a:t>
            </a:r>
            <a:r>
              <a:rPr lang="en-US" dirty="0"/>
              <a:t>. </a:t>
            </a:r>
          </a:p>
        </p:txBody>
      </p:sp>
      <p:sp>
        <p:nvSpPr>
          <p:cNvPr id="16" name="TextBox 15">
            <a:extLst>
              <a:ext uri="{FF2B5EF4-FFF2-40B4-BE49-F238E27FC236}">
                <a16:creationId xmlns:a16="http://schemas.microsoft.com/office/drawing/2014/main" id="{EBD0C587-F151-6BAD-9BF4-1FF0836A14CD}"/>
              </a:ext>
            </a:extLst>
          </p:cNvPr>
          <p:cNvSpPr txBox="1"/>
          <p:nvPr/>
        </p:nvSpPr>
        <p:spPr>
          <a:xfrm>
            <a:off x="8091948" y="3975084"/>
            <a:ext cx="3261851" cy="2031325"/>
          </a:xfrm>
          <a:prstGeom prst="rect">
            <a:avLst/>
          </a:prstGeom>
          <a:solidFill>
            <a:schemeClr val="bg2"/>
          </a:solidFill>
          <a:ln>
            <a:solidFill>
              <a:schemeClr val="accent2"/>
            </a:solidFill>
          </a:ln>
        </p:spPr>
        <p:txBody>
          <a:bodyPr wrap="square" rtlCol="0">
            <a:spAutoFit/>
          </a:bodyPr>
          <a:lstStyle/>
          <a:p>
            <a:pPr algn="ctr"/>
            <a:r>
              <a:rPr lang="en-US" i="1" dirty="0"/>
              <a:t>Only about 12,000 people are eligible for DACA in MA, from the almost 1.2 million immigrants in MA. The pool is getting smaller and smaller…this is why tuition equity is so important. </a:t>
            </a:r>
          </a:p>
        </p:txBody>
      </p:sp>
      <p:sp>
        <p:nvSpPr>
          <p:cNvPr id="3" name="Footer Placeholder 2">
            <a:extLst>
              <a:ext uri="{FF2B5EF4-FFF2-40B4-BE49-F238E27FC236}">
                <a16:creationId xmlns:a16="http://schemas.microsoft.com/office/drawing/2014/main" id="{58C4676E-B21C-34A4-9CAD-A7172DB4126D}"/>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4" name="Slide Number Placeholder 3">
            <a:extLst>
              <a:ext uri="{FF2B5EF4-FFF2-40B4-BE49-F238E27FC236}">
                <a16:creationId xmlns:a16="http://schemas.microsoft.com/office/drawing/2014/main" id="{C985A8FE-FA82-9325-1561-DCE36FB4405C}"/>
              </a:ext>
            </a:extLst>
          </p:cNvPr>
          <p:cNvSpPr>
            <a:spLocks noGrp="1"/>
          </p:cNvSpPr>
          <p:nvPr>
            <p:ph type="sldNum" sz="quarter" idx="12"/>
          </p:nvPr>
        </p:nvSpPr>
        <p:spPr/>
        <p:txBody>
          <a:bodyPr/>
          <a:lstStyle/>
          <a:p>
            <a:fld id="{014AA8A5-7719-4F92-936C-1878CA4626DE}" type="slidenum">
              <a:rPr lang="en-US" smtClean="0"/>
              <a:t>13</a:t>
            </a:fld>
            <a:endParaRPr lang="en-US"/>
          </a:p>
        </p:txBody>
      </p:sp>
    </p:spTree>
    <p:extLst>
      <p:ext uri="{BB962C8B-B14F-4D97-AF65-F5344CB8AC3E}">
        <p14:creationId xmlns:p14="http://schemas.microsoft.com/office/powerpoint/2010/main" val="234282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123F-EED9-A6CA-34A9-3325A985C688}"/>
              </a:ext>
            </a:extLst>
          </p:cNvPr>
          <p:cNvSpPr>
            <a:spLocks noGrp="1"/>
          </p:cNvSpPr>
          <p:nvPr>
            <p:ph type="title"/>
          </p:nvPr>
        </p:nvSpPr>
        <p:spPr/>
        <p:txBody>
          <a:bodyPr anchor="t"/>
          <a:lstStyle/>
          <a:p>
            <a:r>
              <a:rPr lang="en-US" dirty="0"/>
              <a:t>Financial Aid Reminder</a:t>
            </a:r>
          </a:p>
        </p:txBody>
      </p:sp>
      <p:sp>
        <p:nvSpPr>
          <p:cNvPr id="3" name="Content Placeholder 2">
            <a:extLst>
              <a:ext uri="{FF2B5EF4-FFF2-40B4-BE49-F238E27FC236}">
                <a16:creationId xmlns:a16="http://schemas.microsoft.com/office/drawing/2014/main" id="{9864FE1C-A539-0AF3-6495-E2159B01DD9C}"/>
              </a:ext>
            </a:extLst>
          </p:cNvPr>
          <p:cNvSpPr>
            <a:spLocks noGrp="1"/>
          </p:cNvSpPr>
          <p:nvPr>
            <p:ph sz="half" idx="1"/>
          </p:nvPr>
        </p:nvSpPr>
        <p:spPr>
          <a:xfrm>
            <a:off x="374138" y="1825625"/>
            <a:ext cx="11230258" cy="4351338"/>
          </a:xfrm>
        </p:spPr>
        <p:txBody>
          <a:bodyPr>
            <a:normAutofit/>
          </a:bodyPr>
          <a:lstStyle/>
          <a:p>
            <a:pPr marL="0" indent="0">
              <a:buNone/>
            </a:pPr>
            <a:r>
              <a:rPr lang="en-US" b="1" i="0" dirty="0">
                <a:effectLst/>
                <a:latin typeface="YAFdJrnVElk 0"/>
              </a:rPr>
              <a:t>Who is eligible for federal financial aid and who is not?</a:t>
            </a:r>
            <a:endParaRPr lang="en-US" dirty="0">
              <a:effectLst/>
              <a:latin typeface="YAFdJrnVElk 0"/>
            </a:endParaRPr>
          </a:p>
          <a:p>
            <a:r>
              <a:rPr lang="en-US" b="0" i="0" dirty="0">
                <a:effectLst/>
                <a:latin typeface="YAFdJrnVElk 0"/>
              </a:rPr>
              <a:t>Remember, the list of who IS ELIGIBLE is way smaller than who is ineligible. </a:t>
            </a:r>
          </a:p>
          <a:p>
            <a:r>
              <a:rPr lang="en-US" b="0" i="0" dirty="0">
                <a:effectLst/>
                <a:latin typeface="YAFdJrnVElk 0"/>
              </a:rPr>
              <a:t>Because there are many statuses out there, make sure you fact find thoroughly with your student </a:t>
            </a:r>
            <a:r>
              <a:rPr lang="en-US" b="0" i="1" dirty="0">
                <a:effectLst/>
                <a:latin typeface="YAFdJrnVElk 0"/>
              </a:rPr>
              <a:t>after they self-disclose</a:t>
            </a:r>
            <a:r>
              <a:rPr lang="en-US" b="0" i="0" dirty="0">
                <a:effectLst/>
                <a:latin typeface="YAFdJrnVElk 0"/>
              </a:rPr>
              <a:t> to make sure you know exactly what their status is. </a:t>
            </a:r>
          </a:p>
          <a:p>
            <a:r>
              <a:rPr lang="en-US" b="0" i="0" dirty="0">
                <a:effectLst/>
                <a:latin typeface="YAFdJrnVElk 0"/>
              </a:rPr>
              <a:t>***Many students might actually not be sure. It’s best to engage them here, to fact find. </a:t>
            </a:r>
          </a:p>
          <a:p>
            <a:r>
              <a:rPr lang="en-US" dirty="0">
                <a:latin typeface="YAFdJrnVElk 0"/>
              </a:rPr>
              <a:t>Check out example documentation in the </a:t>
            </a:r>
            <a:r>
              <a:rPr lang="en-US" dirty="0">
                <a:latin typeface="YAFdJrnVElk 0"/>
                <a:hlinkClick r:id="rId2"/>
              </a:rPr>
              <a:t>IFAP</a:t>
            </a:r>
            <a:r>
              <a:rPr lang="en-US" dirty="0">
                <a:latin typeface="YAFdJrnVElk 0"/>
              </a:rPr>
              <a:t> (for College financial aid administrators) and when in doubt, check in with the financial aid office! </a:t>
            </a:r>
            <a:endParaRPr lang="en-US" dirty="0">
              <a:effectLst/>
              <a:latin typeface="YAFdJrnVElk 0"/>
            </a:endParaRPr>
          </a:p>
          <a:p>
            <a:endParaRPr lang="en-US" dirty="0">
              <a:effectLst/>
              <a:latin typeface="YAFdJrnVElk 0"/>
            </a:endParaRPr>
          </a:p>
        </p:txBody>
      </p:sp>
      <p:sp>
        <p:nvSpPr>
          <p:cNvPr id="4" name="Footer Placeholder 3">
            <a:extLst>
              <a:ext uri="{FF2B5EF4-FFF2-40B4-BE49-F238E27FC236}">
                <a16:creationId xmlns:a16="http://schemas.microsoft.com/office/drawing/2014/main" id="{947B98CC-288D-250E-2534-464BE336E3EA}"/>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5" name="Slide Number Placeholder 4">
            <a:extLst>
              <a:ext uri="{FF2B5EF4-FFF2-40B4-BE49-F238E27FC236}">
                <a16:creationId xmlns:a16="http://schemas.microsoft.com/office/drawing/2014/main" id="{0951C310-730D-E065-B98D-FBCD046994E0}"/>
              </a:ext>
            </a:extLst>
          </p:cNvPr>
          <p:cNvSpPr>
            <a:spLocks noGrp="1"/>
          </p:cNvSpPr>
          <p:nvPr>
            <p:ph type="sldNum" sz="quarter" idx="12"/>
          </p:nvPr>
        </p:nvSpPr>
        <p:spPr/>
        <p:txBody>
          <a:bodyPr/>
          <a:lstStyle/>
          <a:p>
            <a:fld id="{014AA8A5-7719-4F92-936C-1878CA4626DE}" type="slidenum">
              <a:rPr lang="en-US" smtClean="0"/>
              <a:t>14</a:t>
            </a:fld>
            <a:endParaRPr lang="en-US"/>
          </a:p>
        </p:txBody>
      </p:sp>
    </p:spTree>
    <p:extLst>
      <p:ext uri="{BB962C8B-B14F-4D97-AF65-F5344CB8AC3E}">
        <p14:creationId xmlns:p14="http://schemas.microsoft.com/office/powerpoint/2010/main" val="2136381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203AF-D2A5-03C0-A2DA-D5A6A7269256}"/>
              </a:ext>
            </a:extLst>
          </p:cNvPr>
          <p:cNvSpPr>
            <a:spLocks noGrp="1"/>
          </p:cNvSpPr>
          <p:nvPr>
            <p:ph type="title"/>
          </p:nvPr>
        </p:nvSpPr>
        <p:spPr/>
        <p:txBody>
          <a:bodyPr anchor="t"/>
          <a:lstStyle/>
          <a:p>
            <a:r>
              <a:rPr lang="en-US" sz="4400" dirty="0"/>
              <a:t>What Does This </a:t>
            </a:r>
            <a:br>
              <a:rPr lang="en-US" sz="4400" dirty="0"/>
            </a:br>
            <a:r>
              <a:rPr lang="en-US" sz="4400" dirty="0"/>
              <a:t>Mean for the…</a:t>
            </a:r>
            <a:endParaRPr lang="en-US" dirty="0"/>
          </a:p>
        </p:txBody>
      </p:sp>
      <p:sp>
        <p:nvSpPr>
          <p:cNvPr id="2" name="TextBox 1">
            <a:extLst>
              <a:ext uri="{FF2B5EF4-FFF2-40B4-BE49-F238E27FC236}">
                <a16:creationId xmlns:a16="http://schemas.microsoft.com/office/drawing/2014/main" id="{FF24317A-C7F3-3582-CFF3-8621BC1EDAD1}"/>
              </a:ext>
            </a:extLst>
          </p:cNvPr>
          <p:cNvSpPr txBox="1"/>
          <p:nvPr/>
        </p:nvSpPr>
        <p:spPr>
          <a:xfrm>
            <a:off x="648928" y="1140542"/>
            <a:ext cx="3283975" cy="4524315"/>
          </a:xfrm>
          <a:prstGeom prst="rect">
            <a:avLst/>
          </a:prstGeom>
          <a:noFill/>
        </p:spPr>
        <p:txBody>
          <a:bodyPr wrap="square" rtlCol="0">
            <a:spAutoFit/>
          </a:bodyPr>
          <a:lstStyle/>
          <a:p>
            <a:pPr algn="r" rtl="0">
              <a:spcBef>
                <a:spcPts val="0"/>
              </a:spcBef>
              <a:spcAft>
                <a:spcPts val="0"/>
              </a:spcAft>
            </a:pPr>
            <a:endParaRPr lang="en-US" sz="3200" dirty="0"/>
          </a:p>
          <a:p>
            <a:pPr algn="r" rtl="0">
              <a:spcBef>
                <a:spcPts val="0"/>
              </a:spcBef>
              <a:spcAft>
                <a:spcPts val="0"/>
              </a:spcAft>
            </a:pPr>
            <a:br>
              <a:rPr lang="en-US" sz="3200" dirty="0"/>
            </a:br>
            <a:br>
              <a:rPr lang="en-US" sz="3200" dirty="0"/>
            </a:br>
            <a:r>
              <a:rPr lang="en-US" sz="3200" b="1" dirty="0"/>
              <a:t>FAFSA?</a:t>
            </a:r>
            <a:br>
              <a:rPr lang="en-US" sz="3200" b="1" dirty="0"/>
            </a:br>
            <a:br>
              <a:rPr lang="en-US" sz="3200" b="1" dirty="0"/>
            </a:br>
            <a:br>
              <a:rPr lang="en-US" sz="3200" b="1" dirty="0"/>
            </a:br>
            <a:r>
              <a:rPr lang="en-US" sz="3200" b="1" dirty="0"/>
              <a:t>CSS Profile?</a:t>
            </a:r>
          </a:p>
          <a:p>
            <a:br>
              <a:rPr lang="en-US" sz="3200" dirty="0"/>
            </a:br>
            <a:endParaRPr lang="en-US" sz="3200" dirty="0"/>
          </a:p>
        </p:txBody>
      </p:sp>
      <p:cxnSp>
        <p:nvCxnSpPr>
          <p:cNvPr id="8" name="Straight Arrow Connector 7">
            <a:extLst>
              <a:ext uri="{FF2B5EF4-FFF2-40B4-BE49-F238E27FC236}">
                <a16:creationId xmlns:a16="http://schemas.microsoft.com/office/drawing/2014/main" id="{8930717E-FB41-09F6-124D-93F316B5007D}"/>
              </a:ext>
              <a:ext uri="{C183D7F6-B498-43B3-948B-1728B52AA6E4}">
                <adec:decorative xmlns:adec="http://schemas.microsoft.com/office/drawing/2017/decorative" val="1"/>
              </a:ext>
            </a:extLst>
          </p:cNvPr>
          <p:cNvCxnSpPr/>
          <p:nvPr/>
        </p:nvCxnSpPr>
        <p:spPr>
          <a:xfrm flipV="1">
            <a:off x="4100052" y="1897626"/>
            <a:ext cx="2192593" cy="973394"/>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0CFAF5E0-C4B7-315F-C6C3-F0D241D70887}"/>
              </a:ext>
              <a:ext uri="{C183D7F6-B498-43B3-948B-1728B52AA6E4}">
                <adec:decorative xmlns:adec="http://schemas.microsoft.com/office/drawing/2017/decorative" val="1"/>
              </a:ext>
            </a:extLst>
          </p:cNvPr>
          <p:cNvCxnSpPr>
            <a:cxnSpLocks/>
          </p:cNvCxnSpPr>
          <p:nvPr/>
        </p:nvCxnSpPr>
        <p:spPr>
          <a:xfrm>
            <a:off x="3932903" y="4376093"/>
            <a:ext cx="2192593" cy="63835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B2E59D75-E4E2-B921-5883-6161824489C4}"/>
              </a:ext>
            </a:extLst>
          </p:cNvPr>
          <p:cNvSpPr txBox="1"/>
          <p:nvPr/>
        </p:nvSpPr>
        <p:spPr>
          <a:xfrm>
            <a:off x="6449959" y="330125"/>
            <a:ext cx="4542503" cy="3693319"/>
          </a:xfrm>
          <a:prstGeom prst="rect">
            <a:avLst/>
          </a:prstGeom>
          <a:solidFill>
            <a:schemeClr val="bg2"/>
          </a:solidFill>
        </p:spPr>
        <p:txBody>
          <a:bodyPr wrap="square" rtlCol="0">
            <a:spAutoFit/>
          </a:bodyPr>
          <a:lstStyle/>
          <a:p>
            <a:pPr marL="285750" indent="-285750" rtl="0">
              <a:spcBef>
                <a:spcPts val="0"/>
              </a:spcBef>
              <a:spcAft>
                <a:spcPts val="0"/>
              </a:spcAft>
              <a:buFont typeface="Arial" panose="020B0604020202020204" pitchFamily="34" charset="0"/>
              <a:buChar char="•"/>
            </a:pPr>
            <a:r>
              <a:rPr lang="en-US" dirty="0"/>
              <a:t>Only students with an SSN and considered “eligible non-citizens” may apply. </a:t>
            </a:r>
          </a:p>
          <a:p>
            <a:pPr marL="285750" indent="-285750" rtl="0">
              <a:spcBef>
                <a:spcPts val="0"/>
              </a:spcBef>
              <a:spcAft>
                <a:spcPts val="0"/>
              </a:spcAft>
              <a:buFont typeface="Arial" panose="020B0604020202020204" pitchFamily="34" charset="0"/>
              <a:buChar char="•"/>
            </a:pPr>
            <a:r>
              <a:rPr lang="en-US" dirty="0"/>
              <a:t>If a student filling out FAFSA has one or two undocumented parents: </a:t>
            </a:r>
          </a:p>
          <a:p>
            <a:r>
              <a:rPr lang="en-US" sz="1600" b="0" i="1" dirty="0">
                <a:effectLst/>
                <a:latin typeface="Public Sans"/>
              </a:rPr>
              <a:t>New users who request a </a:t>
            </a:r>
            <a:r>
              <a:rPr lang="en-US" sz="1600" b="1" i="1" dirty="0">
                <a:solidFill>
                  <a:schemeClr val="tx2"/>
                </a:solidFill>
                <a:effectLst/>
                <a:latin typeface="Public Sans"/>
              </a:rPr>
              <a:t>StudentAid.gov </a:t>
            </a:r>
            <a:r>
              <a:rPr lang="en-US" sz="1600" b="0" i="1" dirty="0">
                <a:effectLst/>
                <a:latin typeface="Public Sans"/>
              </a:rPr>
              <a:t>account and cannot validate their identity using the knowledge-based questions (as generated by TransUnion) must still complete the manual process to validate their identity. However, they will not have to wait to have their identity validation completed before they can use their account username and password to access and complete the online 2024-25 FAFSA form.</a:t>
            </a:r>
            <a:endParaRPr lang="en-US" sz="2000" i="1" dirty="0"/>
          </a:p>
        </p:txBody>
      </p:sp>
      <p:sp>
        <p:nvSpPr>
          <p:cNvPr id="12" name="TextBox 11">
            <a:extLst>
              <a:ext uri="{FF2B5EF4-FFF2-40B4-BE49-F238E27FC236}">
                <a16:creationId xmlns:a16="http://schemas.microsoft.com/office/drawing/2014/main" id="{2565D4F5-4154-E791-AB29-4F45E98D5DA7}"/>
              </a:ext>
            </a:extLst>
          </p:cNvPr>
          <p:cNvSpPr txBox="1"/>
          <p:nvPr/>
        </p:nvSpPr>
        <p:spPr>
          <a:xfrm>
            <a:off x="6449960" y="4455489"/>
            <a:ext cx="4542503" cy="1477328"/>
          </a:xfrm>
          <a:prstGeom prst="rect">
            <a:avLst/>
          </a:prstGeom>
          <a:solidFill>
            <a:schemeClr val="bg2"/>
          </a:solidFill>
        </p:spPr>
        <p:txBody>
          <a:bodyPr wrap="square" rtlCol="0">
            <a:spAutoFit/>
          </a:bodyPr>
          <a:lstStyle/>
          <a:p>
            <a:r>
              <a:rPr lang="en-US" dirty="0"/>
              <a:t>All Students may apply. Encourage your students to be honest about their status in the “Explanation/Special Circumstances Section.” </a:t>
            </a:r>
          </a:p>
          <a:p>
            <a:r>
              <a:rPr lang="en-US" dirty="0"/>
              <a:t>For Institutional aid only.</a:t>
            </a:r>
          </a:p>
        </p:txBody>
      </p:sp>
      <p:sp>
        <p:nvSpPr>
          <p:cNvPr id="3" name="Footer Placeholder 2">
            <a:extLst>
              <a:ext uri="{FF2B5EF4-FFF2-40B4-BE49-F238E27FC236}">
                <a16:creationId xmlns:a16="http://schemas.microsoft.com/office/drawing/2014/main" id="{7E427D13-EBCA-1352-3732-625EB3F65CCB}"/>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4" name="Slide Number Placeholder 3">
            <a:extLst>
              <a:ext uri="{FF2B5EF4-FFF2-40B4-BE49-F238E27FC236}">
                <a16:creationId xmlns:a16="http://schemas.microsoft.com/office/drawing/2014/main" id="{30D1506C-283C-5770-02CF-59F1595AD83B}"/>
              </a:ext>
            </a:extLst>
          </p:cNvPr>
          <p:cNvSpPr>
            <a:spLocks noGrp="1"/>
          </p:cNvSpPr>
          <p:nvPr>
            <p:ph type="sldNum" sz="quarter" idx="12"/>
          </p:nvPr>
        </p:nvSpPr>
        <p:spPr/>
        <p:txBody>
          <a:bodyPr/>
          <a:lstStyle/>
          <a:p>
            <a:fld id="{014AA8A5-7719-4F92-936C-1878CA4626DE}" type="slidenum">
              <a:rPr lang="en-US" smtClean="0"/>
              <a:t>15</a:t>
            </a:fld>
            <a:endParaRPr lang="en-US"/>
          </a:p>
        </p:txBody>
      </p:sp>
    </p:spTree>
    <p:extLst>
      <p:ext uri="{BB962C8B-B14F-4D97-AF65-F5344CB8AC3E}">
        <p14:creationId xmlns:p14="http://schemas.microsoft.com/office/powerpoint/2010/main" val="175294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28068-90CC-FE7E-AF65-CB3194E1238B}"/>
              </a:ext>
            </a:extLst>
          </p:cNvPr>
          <p:cNvSpPr>
            <a:spLocks noGrp="1"/>
          </p:cNvSpPr>
          <p:nvPr>
            <p:ph type="title"/>
          </p:nvPr>
        </p:nvSpPr>
        <p:spPr/>
        <p:txBody>
          <a:bodyPr/>
          <a:lstStyle/>
          <a:p>
            <a:r>
              <a:rPr lang="en-US" dirty="0"/>
              <a:t>Self-Disclosing Safely</a:t>
            </a:r>
          </a:p>
        </p:txBody>
      </p:sp>
      <p:sp>
        <p:nvSpPr>
          <p:cNvPr id="4" name="Footer Placeholder 3">
            <a:extLst>
              <a:ext uri="{FF2B5EF4-FFF2-40B4-BE49-F238E27FC236}">
                <a16:creationId xmlns:a16="http://schemas.microsoft.com/office/drawing/2014/main" id="{27F98703-0CBB-F682-FFBD-0407E07003DA}"/>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extLst>
      <p:ext uri="{BB962C8B-B14F-4D97-AF65-F5344CB8AC3E}">
        <p14:creationId xmlns:p14="http://schemas.microsoft.com/office/powerpoint/2010/main" val="641122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BBE2-A289-1D8A-D51D-12D449455EA1}"/>
              </a:ext>
            </a:extLst>
          </p:cNvPr>
          <p:cNvSpPr>
            <a:spLocks noGrp="1"/>
          </p:cNvSpPr>
          <p:nvPr>
            <p:ph type="title"/>
          </p:nvPr>
        </p:nvSpPr>
        <p:spPr/>
        <p:txBody>
          <a:bodyPr anchor="t"/>
          <a:lstStyle/>
          <a:p>
            <a:r>
              <a:rPr lang="en-US" dirty="0"/>
              <a:t>Why Is It Important? </a:t>
            </a:r>
          </a:p>
        </p:txBody>
      </p:sp>
      <p:sp>
        <p:nvSpPr>
          <p:cNvPr id="3" name="Content Placeholder 2">
            <a:extLst>
              <a:ext uri="{FF2B5EF4-FFF2-40B4-BE49-F238E27FC236}">
                <a16:creationId xmlns:a16="http://schemas.microsoft.com/office/drawing/2014/main" id="{FCCE774A-6CC3-B529-C332-569FB9B2230F}"/>
              </a:ext>
            </a:extLst>
          </p:cNvPr>
          <p:cNvSpPr>
            <a:spLocks noGrp="1"/>
          </p:cNvSpPr>
          <p:nvPr>
            <p:ph idx="1"/>
          </p:nvPr>
        </p:nvSpPr>
        <p:spPr/>
        <p:txBody>
          <a:bodyPr/>
          <a:lstStyle/>
          <a:p>
            <a:pPr rtl="0">
              <a:spcBef>
                <a:spcPts val="0"/>
              </a:spcBef>
              <a:spcAft>
                <a:spcPts val="0"/>
              </a:spcAft>
            </a:pPr>
            <a:r>
              <a:rPr lang="en-US" dirty="0"/>
              <a:t>Self-disclosure is important in order to maximize resources and time for your students, regardless of what postsecondary path they’re pursuing </a:t>
            </a:r>
          </a:p>
          <a:p>
            <a:pPr rtl="0">
              <a:spcBef>
                <a:spcPts val="0"/>
              </a:spcBef>
              <a:spcAft>
                <a:spcPts val="0"/>
              </a:spcAft>
            </a:pPr>
            <a:endParaRPr lang="en-US" dirty="0"/>
          </a:p>
          <a:p>
            <a:pPr rtl="0">
              <a:spcBef>
                <a:spcPts val="0"/>
              </a:spcBef>
              <a:spcAft>
                <a:spcPts val="0"/>
              </a:spcAft>
            </a:pPr>
            <a:r>
              <a:rPr lang="en-US" dirty="0"/>
              <a:t>People who immigrate to the U.S. may have varied immigration statuses (or lack thereof) and/or be in a “mixed status” family… this may impact their financial aid process </a:t>
            </a:r>
          </a:p>
          <a:p>
            <a:pPr rtl="0">
              <a:spcBef>
                <a:spcPts val="0"/>
              </a:spcBef>
              <a:spcAft>
                <a:spcPts val="0"/>
              </a:spcAft>
            </a:pPr>
            <a:endParaRPr lang="en-US" dirty="0"/>
          </a:p>
          <a:p>
            <a:pPr rtl="0">
              <a:spcBef>
                <a:spcPts val="0"/>
              </a:spcBef>
              <a:spcAft>
                <a:spcPts val="0"/>
              </a:spcAft>
            </a:pPr>
            <a:r>
              <a:rPr lang="en-US" dirty="0"/>
              <a:t>The </a:t>
            </a:r>
            <a:r>
              <a:rPr lang="en-US" i="1" dirty="0"/>
              <a:t>earlier </a:t>
            </a:r>
            <a:r>
              <a:rPr lang="en-US" dirty="0"/>
              <a:t>you know, the timelier the resources and help will be (for example, they won’t miss any financial aid deadlines)</a:t>
            </a:r>
          </a:p>
          <a:p>
            <a:endParaRPr lang="en-US" dirty="0"/>
          </a:p>
        </p:txBody>
      </p:sp>
      <p:sp>
        <p:nvSpPr>
          <p:cNvPr id="4" name="Footer Placeholder 3">
            <a:extLst>
              <a:ext uri="{FF2B5EF4-FFF2-40B4-BE49-F238E27FC236}">
                <a16:creationId xmlns:a16="http://schemas.microsoft.com/office/drawing/2014/main" id="{66A7518D-12F8-D9BD-A621-FD6C34AB33CB}"/>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5" name="Slide Number Placeholder 4">
            <a:extLst>
              <a:ext uri="{FF2B5EF4-FFF2-40B4-BE49-F238E27FC236}">
                <a16:creationId xmlns:a16="http://schemas.microsoft.com/office/drawing/2014/main" id="{4F5E3960-772C-C097-C5EE-01463762E69F}"/>
              </a:ext>
            </a:extLst>
          </p:cNvPr>
          <p:cNvSpPr>
            <a:spLocks noGrp="1"/>
          </p:cNvSpPr>
          <p:nvPr>
            <p:ph type="sldNum" sz="quarter" idx="12"/>
          </p:nvPr>
        </p:nvSpPr>
        <p:spPr/>
        <p:txBody>
          <a:bodyPr/>
          <a:lstStyle/>
          <a:p>
            <a:fld id="{014AA8A5-7719-4F92-936C-1878CA4626DE}" type="slidenum">
              <a:rPr lang="en-US" smtClean="0"/>
              <a:t>17</a:t>
            </a:fld>
            <a:endParaRPr lang="en-US"/>
          </a:p>
        </p:txBody>
      </p:sp>
    </p:spTree>
    <p:extLst>
      <p:ext uri="{BB962C8B-B14F-4D97-AF65-F5344CB8AC3E}">
        <p14:creationId xmlns:p14="http://schemas.microsoft.com/office/powerpoint/2010/main" val="1760090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75856-C067-2196-22D8-1F5FC56E9A1A}"/>
              </a:ext>
            </a:extLst>
          </p:cNvPr>
          <p:cNvSpPr>
            <a:spLocks noGrp="1"/>
          </p:cNvSpPr>
          <p:nvPr>
            <p:ph type="title"/>
          </p:nvPr>
        </p:nvSpPr>
        <p:spPr/>
        <p:txBody>
          <a:bodyPr anchor="t"/>
          <a:lstStyle/>
          <a:p>
            <a:r>
              <a:rPr lang="en-US" dirty="0"/>
              <a:t>How Can It Be Done Safely?</a:t>
            </a:r>
          </a:p>
        </p:txBody>
      </p:sp>
      <p:sp>
        <p:nvSpPr>
          <p:cNvPr id="3" name="Content Placeholder 2">
            <a:extLst>
              <a:ext uri="{FF2B5EF4-FFF2-40B4-BE49-F238E27FC236}">
                <a16:creationId xmlns:a16="http://schemas.microsoft.com/office/drawing/2014/main" id="{3FFA1F82-1298-BBDA-B35A-C2A5E9159657}"/>
              </a:ext>
            </a:extLst>
          </p:cNvPr>
          <p:cNvSpPr>
            <a:spLocks noGrp="1"/>
          </p:cNvSpPr>
          <p:nvPr>
            <p:ph idx="1"/>
          </p:nvPr>
        </p:nvSpPr>
        <p:spPr>
          <a:xfrm>
            <a:off x="645241" y="2185963"/>
            <a:ext cx="10979660" cy="1549155"/>
          </a:xfrm>
          <a:solidFill>
            <a:schemeClr val="bg2"/>
          </a:solidFill>
        </p:spPr>
        <p:txBody>
          <a:bodyPr>
            <a:noAutofit/>
          </a:bodyPr>
          <a:lstStyle/>
          <a:p>
            <a:pPr fontAlgn="base">
              <a:spcBef>
                <a:spcPts val="900"/>
              </a:spcBef>
            </a:pPr>
            <a:r>
              <a:rPr lang="en-US" sz="1800" dirty="0"/>
              <a:t>Educators can </a:t>
            </a:r>
            <a:r>
              <a:rPr lang="en-US" sz="1800" b="1" dirty="0"/>
              <a:t>never</a:t>
            </a:r>
            <a:r>
              <a:rPr lang="en-US" sz="1800" dirty="0"/>
              <a:t> ask a student or family what their immigration status is </a:t>
            </a:r>
          </a:p>
          <a:p>
            <a:pPr fontAlgn="base">
              <a:spcBef>
                <a:spcPts val="900"/>
              </a:spcBef>
            </a:pPr>
            <a:r>
              <a:rPr lang="en-US" sz="1800" dirty="0"/>
              <a:t>But once students self-disclose, counselors should feel like they can bring it up respectfully and when appropriate as needed for the college process </a:t>
            </a:r>
          </a:p>
          <a:p>
            <a:pPr fontAlgn="base">
              <a:spcBef>
                <a:spcPts val="900"/>
              </a:spcBef>
            </a:pPr>
            <a:r>
              <a:rPr lang="en-US" sz="1800" dirty="0"/>
              <a:t>If you suspect there might be an immigration concern, use open-ended questions like, “Is there anything else you want to share what me that might allow me to help you in your process?”</a:t>
            </a:r>
          </a:p>
        </p:txBody>
      </p:sp>
      <p:sp>
        <p:nvSpPr>
          <p:cNvPr id="4" name="TextBox 3">
            <a:extLst>
              <a:ext uri="{FF2B5EF4-FFF2-40B4-BE49-F238E27FC236}">
                <a16:creationId xmlns:a16="http://schemas.microsoft.com/office/drawing/2014/main" id="{A3DB882E-006A-29C0-0338-86097C8FB204}"/>
              </a:ext>
            </a:extLst>
          </p:cNvPr>
          <p:cNvSpPr txBox="1"/>
          <p:nvPr/>
        </p:nvSpPr>
        <p:spPr>
          <a:xfrm>
            <a:off x="645241" y="3805790"/>
            <a:ext cx="10901517" cy="1315745"/>
          </a:xfrm>
          <a:prstGeom prst="rect">
            <a:avLst/>
          </a:prstGeom>
          <a:solidFill>
            <a:schemeClr val="bg2"/>
          </a:solidFill>
        </p:spPr>
        <p:txBody>
          <a:bodyPr wrap="square" rtlCol="0">
            <a:spAutoFit/>
          </a:bodyPr>
          <a:lstStyle/>
          <a:p>
            <a:pPr marL="285750" indent="-285750" rtl="0" fontAlgn="base">
              <a:spcBef>
                <a:spcPts val="900"/>
              </a:spcBef>
              <a:buFont typeface="Arial" panose="020B0604020202020204" pitchFamily="34" charset="0"/>
              <a:buChar char="•"/>
            </a:pPr>
            <a:r>
              <a:rPr lang="en-US" dirty="0"/>
              <a:t>Avoid writing emails with sensitive information at all times,  but especially </a:t>
            </a:r>
            <a:r>
              <a:rPr lang="en-US" i="1" dirty="0"/>
              <a:t>before</a:t>
            </a:r>
            <a:r>
              <a:rPr lang="en-US" dirty="0"/>
              <a:t> a student or family has given permission to spread the information to others regarding their status</a:t>
            </a:r>
          </a:p>
          <a:p>
            <a:pPr marL="285750" indent="-285750" rtl="0" fontAlgn="base">
              <a:spcBef>
                <a:spcPts val="900"/>
              </a:spcBef>
              <a:buFont typeface="Arial" panose="020B0604020202020204" pitchFamily="34" charset="0"/>
              <a:buChar char="•"/>
            </a:pPr>
            <a:r>
              <a:rPr lang="en-US" dirty="0"/>
              <a:t>Share information with only staff that need to know (e.g. a fellow school counselor if you need a thought partner) and do it in person!</a:t>
            </a:r>
          </a:p>
        </p:txBody>
      </p:sp>
      <p:sp>
        <p:nvSpPr>
          <p:cNvPr id="5" name="TextBox 4">
            <a:extLst>
              <a:ext uri="{FF2B5EF4-FFF2-40B4-BE49-F238E27FC236}">
                <a16:creationId xmlns:a16="http://schemas.microsoft.com/office/drawing/2014/main" id="{43BD2C1C-5302-F053-00DA-C56A303DCF33}"/>
              </a:ext>
            </a:extLst>
          </p:cNvPr>
          <p:cNvSpPr txBox="1"/>
          <p:nvPr/>
        </p:nvSpPr>
        <p:spPr>
          <a:xfrm>
            <a:off x="645241" y="5192207"/>
            <a:ext cx="10901518" cy="646331"/>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dirty="0"/>
              <a:t>Do not keep a written list anywhere of student statuses when it includes first/last names + status in the same place. Major no!</a:t>
            </a:r>
          </a:p>
        </p:txBody>
      </p:sp>
      <p:sp>
        <p:nvSpPr>
          <p:cNvPr id="6" name="Footer Placeholder 5">
            <a:extLst>
              <a:ext uri="{FF2B5EF4-FFF2-40B4-BE49-F238E27FC236}">
                <a16:creationId xmlns:a16="http://schemas.microsoft.com/office/drawing/2014/main" id="{D53C8FE5-C459-C136-E211-8D023D4F6C5C}"/>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7" name="Slide Number Placeholder 6">
            <a:extLst>
              <a:ext uri="{FF2B5EF4-FFF2-40B4-BE49-F238E27FC236}">
                <a16:creationId xmlns:a16="http://schemas.microsoft.com/office/drawing/2014/main" id="{06F49D33-94C9-E595-2C67-827597F92A46}"/>
              </a:ext>
            </a:extLst>
          </p:cNvPr>
          <p:cNvSpPr>
            <a:spLocks noGrp="1"/>
          </p:cNvSpPr>
          <p:nvPr>
            <p:ph type="sldNum" sz="quarter" idx="12"/>
          </p:nvPr>
        </p:nvSpPr>
        <p:spPr/>
        <p:txBody>
          <a:bodyPr/>
          <a:lstStyle/>
          <a:p>
            <a:fld id="{014AA8A5-7719-4F92-936C-1878CA4626DE}" type="slidenum">
              <a:rPr lang="en-US" smtClean="0"/>
              <a:t>18</a:t>
            </a:fld>
            <a:endParaRPr lang="en-US"/>
          </a:p>
        </p:txBody>
      </p:sp>
    </p:spTree>
    <p:extLst>
      <p:ext uri="{BB962C8B-B14F-4D97-AF65-F5344CB8AC3E}">
        <p14:creationId xmlns:p14="http://schemas.microsoft.com/office/powerpoint/2010/main" val="1471929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B727F-DBD0-DAF7-0CEE-4723D7A9A07E}"/>
              </a:ext>
            </a:extLst>
          </p:cNvPr>
          <p:cNvSpPr>
            <a:spLocks noGrp="1"/>
          </p:cNvSpPr>
          <p:nvPr>
            <p:ph type="title"/>
          </p:nvPr>
        </p:nvSpPr>
        <p:spPr/>
        <p:txBody>
          <a:bodyPr anchor="t"/>
          <a:lstStyle/>
          <a:p>
            <a:r>
              <a:rPr lang="en-US" dirty="0"/>
              <a:t>Any Ways to Make Self-Disclosure Easier?</a:t>
            </a:r>
          </a:p>
        </p:txBody>
      </p:sp>
      <p:sp>
        <p:nvSpPr>
          <p:cNvPr id="3" name="Content Placeholder 2">
            <a:extLst>
              <a:ext uri="{FF2B5EF4-FFF2-40B4-BE49-F238E27FC236}">
                <a16:creationId xmlns:a16="http://schemas.microsoft.com/office/drawing/2014/main" id="{F8C5B8E0-70AF-9E94-376E-213F5A75876B}"/>
              </a:ext>
            </a:extLst>
          </p:cNvPr>
          <p:cNvSpPr>
            <a:spLocks noGrp="1"/>
          </p:cNvSpPr>
          <p:nvPr>
            <p:ph idx="1"/>
          </p:nvPr>
        </p:nvSpPr>
        <p:spPr>
          <a:xfrm>
            <a:off x="374138" y="1825626"/>
            <a:ext cx="4420540" cy="4270374"/>
          </a:xfrm>
        </p:spPr>
        <p:txBody>
          <a:bodyPr>
            <a:normAutofit/>
          </a:bodyPr>
          <a:lstStyle/>
          <a:p>
            <a:r>
              <a:rPr lang="en-US" sz="2400" dirty="0"/>
              <a:t>Students need to feel safe and supported in an authentic way by their counselors and trusted adults. It’s OK if you don’t know everything, but you must make sure they know you’re on their side and with them on this journey </a:t>
            </a:r>
          </a:p>
          <a:p>
            <a:r>
              <a:rPr lang="en-US" sz="2400" dirty="0"/>
              <a:t>Set the scene – visual cues of your allyship matter too! </a:t>
            </a:r>
          </a:p>
        </p:txBody>
      </p:sp>
      <p:pic>
        <p:nvPicPr>
          <p:cNvPr id="5" name="Picture 4" descr="A group of people with different colored faces">
            <a:extLst>
              <a:ext uri="{FF2B5EF4-FFF2-40B4-BE49-F238E27FC236}">
                <a16:creationId xmlns:a16="http://schemas.microsoft.com/office/drawing/2014/main" id="{ACDC953D-BBAD-94FE-32C5-13580E46984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610" y="2083286"/>
            <a:ext cx="3048000" cy="3048000"/>
          </a:xfrm>
          <a:prstGeom prst="rect">
            <a:avLst/>
          </a:prstGeom>
        </p:spPr>
      </p:pic>
      <p:pic>
        <p:nvPicPr>
          <p:cNvPr id="7" name="Picture 6" descr="A cover of a book">
            <a:extLst>
              <a:ext uri="{FF2B5EF4-FFF2-40B4-BE49-F238E27FC236}">
                <a16:creationId xmlns:a16="http://schemas.microsoft.com/office/drawing/2014/main" id="{F461A8D7-C9E0-D3DA-30D9-986FB2ECB760}"/>
              </a:ext>
            </a:extLst>
          </p:cNvPr>
          <p:cNvPicPr>
            <a:picLocks noChangeAspect="1"/>
          </p:cNvPicPr>
          <p:nvPr/>
        </p:nvPicPr>
        <p:blipFill>
          <a:blip r:embed="rId4"/>
          <a:stretch>
            <a:fillRect/>
          </a:stretch>
        </p:blipFill>
        <p:spPr>
          <a:xfrm>
            <a:off x="8522279" y="1591386"/>
            <a:ext cx="2841193" cy="4325877"/>
          </a:xfrm>
          <a:prstGeom prst="rect">
            <a:avLst/>
          </a:prstGeom>
        </p:spPr>
      </p:pic>
      <p:sp>
        <p:nvSpPr>
          <p:cNvPr id="8" name="TextBox 7">
            <a:extLst>
              <a:ext uri="{FF2B5EF4-FFF2-40B4-BE49-F238E27FC236}">
                <a16:creationId xmlns:a16="http://schemas.microsoft.com/office/drawing/2014/main" id="{535DE781-35B1-7CFB-36E7-22EFE435BD32}"/>
              </a:ext>
            </a:extLst>
          </p:cNvPr>
          <p:cNvSpPr txBox="1"/>
          <p:nvPr/>
        </p:nvSpPr>
        <p:spPr>
          <a:xfrm>
            <a:off x="8512605" y="5912730"/>
            <a:ext cx="2841193" cy="261610"/>
          </a:xfrm>
          <a:prstGeom prst="rect">
            <a:avLst/>
          </a:prstGeom>
          <a:noFill/>
        </p:spPr>
        <p:txBody>
          <a:bodyPr wrap="square" rtlCol="0">
            <a:spAutoFit/>
          </a:bodyPr>
          <a:lstStyle/>
          <a:p>
            <a:r>
              <a:rPr lang="en-US" sz="1100" dirty="0"/>
              <a:t>Poster by ImmSchools.org</a:t>
            </a:r>
          </a:p>
        </p:txBody>
      </p:sp>
      <p:sp>
        <p:nvSpPr>
          <p:cNvPr id="4" name="Footer Placeholder 3">
            <a:extLst>
              <a:ext uri="{FF2B5EF4-FFF2-40B4-BE49-F238E27FC236}">
                <a16:creationId xmlns:a16="http://schemas.microsoft.com/office/drawing/2014/main" id="{72A50EBA-85DD-AF5B-3E08-3725BF5FC2B8}"/>
              </a:ext>
            </a:extLst>
          </p:cNvPr>
          <p:cNvSpPr>
            <a:spLocks noGrp="1"/>
          </p:cNvSpPr>
          <p:nvPr>
            <p:ph type="ftr" sz="quarter" idx="11"/>
          </p:nvPr>
        </p:nvSpPr>
        <p:spPr/>
        <p:txBody>
          <a:bodyPr/>
          <a:lstStyle/>
          <a:p>
            <a:r>
              <a:rPr lang="en-US" dirty="0"/>
              <a:t>MEFA Massachusetts Educational Financing Authority and MEFA are registered service marks of the Massachusetts Educational Financing Authority. © 2024 MEFA. ALL RIGHTS RESERVED.</a:t>
            </a:r>
          </a:p>
        </p:txBody>
      </p:sp>
      <p:sp>
        <p:nvSpPr>
          <p:cNvPr id="6" name="Slide Number Placeholder 5">
            <a:extLst>
              <a:ext uri="{FF2B5EF4-FFF2-40B4-BE49-F238E27FC236}">
                <a16:creationId xmlns:a16="http://schemas.microsoft.com/office/drawing/2014/main" id="{70AA1314-A28B-1393-C65E-25085F82F99A}"/>
              </a:ext>
            </a:extLst>
          </p:cNvPr>
          <p:cNvSpPr>
            <a:spLocks noGrp="1"/>
          </p:cNvSpPr>
          <p:nvPr>
            <p:ph type="sldNum" sz="quarter" idx="12"/>
          </p:nvPr>
        </p:nvSpPr>
        <p:spPr/>
        <p:txBody>
          <a:bodyPr/>
          <a:lstStyle/>
          <a:p>
            <a:fld id="{014AA8A5-7719-4F92-936C-1878CA4626DE}" type="slidenum">
              <a:rPr lang="en-US" smtClean="0"/>
              <a:t>19</a:t>
            </a:fld>
            <a:endParaRPr lang="en-US"/>
          </a:p>
        </p:txBody>
      </p:sp>
      <p:sp>
        <p:nvSpPr>
          <p:cNvPr id="9" name="TextBox 8">
            <a:extLst>
              <a:ext uri="{FF2B5EF4-FFF2-40B4-BE49-F238E27FC236}">
                <a16:creationId xmlns:a16="http://schemas.microsoft.com/office/drawing/2014/main" id="{55AF2A11-1323-C4D1-2A0C-5C641CEB2A72}"/>
              </a:ext>
            </a:extLst>
          </p:cNvPr>
          <p:cNvSpPr txBox="1"/>
          <p:nvPr/>
        </p:nvSpPr>
        <p:spPr>
          <a:xfrm>
            <a:off x="5188610" y="5183682"/>
            <a:ext cx="2841193" cy="261610"/>
          </a:xfrm>
          <a:prstGeom prst="rect">
            <a:avLst/>
          </a:prstGeom>
          <a:noFill/>
        </p:spPr>
        <p:txBody>
          <a:bodyPr wrap="square" rtlCol="0">
            <a:spAutoFit/>
          </a:bodyPr>
          <a:lstStyle/>
          <a:p>
            <a:r>
              <a:rPr lang="en-US" sz="1100" dirty="0" err="1"/>
              <a:t>Favianna</a:t>
            </a:r>
            <a:r>
              <a:rPr lang="en-US" sz="1100" dirty="0"/>
              <a:t> Rodriguez 2013</a:t>
            </a:r>
          </a:p>
        </p:txBody>
      </p:sp>
    </p:spTree>
    <p:extLst>
      <p:ext uri="{BB962C8B-B14F-4D97-AF65-F5344CB8AC3E}">
        <p14:creationId xmlns:p14="http://schemas.microsoft.com/office/powerpoint/2010/main" val="3636172841"/>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Your Presenter Today"/>
          <p:cNvSpPr txBox="1">
            <a:spLocks noGrp="1"/>
          </p:cNvSpPr>
          <p:nvPr>
            <p:ph type="title"/>
          </p:nvPr>
        </p:nvSpPr>
        <p:spPr>
          <a:xfrm>
            <a:off x="374140" y="365126"/>
            <a:ext cx="11547985" cy="1325563"/>
          </a:xfrm>
          <a:noFill/>
          <a:ln>
            <a:noFill/>
            <a:prstDash/>
          </a:ln>
          <a:effectLst/>
        </p:spPr>
        <p:txBody>
          <a:bodyPr rot="0" spcFirstLastPara="1" vertOverflow="overflow" horzOverflow="overflow" vert="horz" wrap="square" lIns="60950" tIns="30467" rIns="60950" bIns="30467" numCol="1" spcCol="0" rtlCol="0" fromWordArt="0" anchor="t" anchorCtr="0" forceAA="0" compatLnSpc="1">
            <a:prstTxWarp prst="textNoShape">
              <a:avLst/>
            </a:prstTxWarp>
            <a:noAutofit/>
          </a:bodyPr>
          <a:lstStyle/>
          <a:p>
            <a:pPr lvl="0"/>
            <a:r>
              <a:rPr lang="en-US" noProof="0" dirty="0">
                <a:sym typeface="Arial"/>
              </a:rPr>
              <a:t>How to Participate</a:t>
            </a:r>
          </a:p>
        </p:txBody>
      </p:sp>
      <p:grpSp>
        <p:nvGrpSpPr>
          <p:cNvPr id="2" name="Group 1" descr="Zoom webinar menu"/>
          <p:cNvGrpSpPr/>
          <p:nvPr/>
        </p:nvGrpSpPr>
        <p:grpSpPr>
          <a:xfrm>
            <a:off x="1144559" y="2168254"/>
            <a:ext cx="10297164" cy="3599501"/>
            <a:chOff x="5198594" y="4201949"/>
            <a:chExt cx="8330430" cy="276643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98594" y="4201949"/>
              <a:ext cx="7815488" cy="358444"/>
            </a:xfrm>
            <a:prstGeom prst="rect">
              <a:avLst/>
            </a:prstGeom>
          </p:spPr>
        </p:pic>
        <p:sp>
          <p:nvSpPr>
            <p:cNvPr id="11" name="Content Placeholder 2"/>
            <p:cNvSpPr txBox="1">
              <a:spLocks/>
            </p:cNvSpPr>
            <p:nvPr/>
          </p:nvSpPr>
          <p:spPr>
            <a:xfrm>
              <a:off x="5198594" y="5318063"/>
              <a:ext cx="2113023" cy="444313"/>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sz="1600" kern="0" dirty="0">
                  <a:cs typeface="Arial" panose="020B0604020202020204" pitchFamily="34" charset="0"/>
                </a:rPr>
                <a:t>The </a:t>
              </a:r>
              <a:r>
                <a:rPr lang="en-US" altLang="en-US" sz="1600" i="1" kern="0" dirty="0">
                  <a:cs typeface="Arial" panose="020B0604020202020204" pitchFamily="34" charset="0"/>
                </a:rPr>
                <a:t>Audio Settings </a:t>
              </a:r>
              <a:r>
                <a:rPr lang="en-US" altLang="en-US" sz="1600" kern="0" dirty="0">
                  <a:cs typeface="Arial" panose="020B0604020202020204" pitchFamily="34" charset="0"/>
                </a:rPr>
                <a:t>allow you to control the volume levels</a:t>
              </a:r>
            </a:p>
          </p:txBody>
        </p:sp>
        <p:sp>
          <p:nvSpPr>
            <p:cNvPr id="12" name="Content Placeholder 2"/>
            <p:cNvSpPr txBox="1">
              <a:spLocks/>
            </p:cNvSpPr>
            <p:nvPr/>
          </p:nvSpPr>
          <p:spPr>
            <a:xfrm>
              <a:off x="6800244" y="6499409"/>
              <a:ext cx="2222115" cy="444313"/>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sz="1600" dirty="0"/>
                <a:t>The</a:t>
              </a:r>
              <a:r>
                <a:rPr lang="en-US" altLang="en-US" sz="1600" kern="0" dirty="0"/>
                <a:t> </a:t>
              </a:r>
              <a:r>
                <a:rPr lang="en-US" altLang="en-US" sz="1600" i="1" kern="0" dirty="0"/>
                <a:t>Chat</a:t>
              </a:r>
              <a:r>
                <a:rPr lang="en-US" altLang="en-US" sz="1600" kern="0" dirty="0"/>
                <a:t> feature is disabled. To communicate with the host, please use the</a:t>
              </a:r>
              <a:r>
                <a:rPr lang="en-US" altLang="en-US" sz="1600" i="1" kern="0" dirty="0"/>
                <a:t> Q&amp;A </a:t>
              </a:r>
              <a:r>
                <a:rPr lang="en-US" altLang="en-US" sz="1600" kern="0" dirty="0"/>
                <a:t>section</a:t>
              </a:r>
            </a:p>
          </p:txBody>
        </p:sp>
        <p:sp>
          <p:nvSpPr>
            <p:cNvPr id="14" name="Content Placeholder 2"/>
            <p:cNvSpPr txBox="1">
              <a:spLocks/>
            </p:cNvSpPr>
            <p:nvPr/>
          </p:nvSpPr>
          <p:spPr>
            <a:xfrm>
              <a:off x="9902619" y="6524066"/>
              <a:ext cx="1688715" cy="444313"/>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sz="1600" kern="0" dirty="0"/>
                <a:t>Have a question during the webinar? Type it in the </a:t>
              </a:r>
              <a:r>
                <a:rPr lang="en-US" altLang="en-US" sz="1600" i="1" kern="0" dirty="0"/>
                <a:t>Q&amp;A</a:t>
              </a:r>
              <a:r>
                <a:rPr lang="en-US" altLang="en-US" sz="1600" kern="0" dirty="0"/>
                <a:t> section</a:t>
              </a:r>
            </a:p>
          </p:txBody>
        </p:sp>
        <p:sp>
          <p:nvSpPr>
            <p:cNvPr id="15" name="Content Placeholder 2"/>
            <p:cNvSpPr txBox="1">
              <a:spLocks/>
            </p:cNvSpPr>
            <p:nvPr/>
          </p:nvSpPr>
          <p:spPr>
            <a:xfrm>
              <a:off x="12339256" y="5318062"/>
              <a:ext cx="1189768" cy="444313"/>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sz="1600" kern="0" dirty="0"/>
                <a:t>Click </a:t>
              </a:r>
              <a:r>
                <a:rPr lang="en-US" altLang="en-US" sz="1600" i="1" kern="0" dirty="0"/>
                <a:t>Leave</a:t>
              </a:r>
              <a:r>
                <a:rPr lang="en-US" altLang="en-US" sz="1600" kern="0" dirty="0"/>
                <a:t> to exit the webinar</a:t>
              </a:r>
            </a:p>
          </p:txBody>
        </p:sp>
        <p:cxnSp>
          <p:nvCxnSpPr>
            <p:cNvPr id="16" name="Straight Arrow Connector 15"/>
            <p:cNvCxnSpPr/>
            <p:nvPr/>
          </p:nvCxnSpPr>
          <p:spPr>
            <a:xfrm>
              <a:off x="5744308" y="4568802"/>
              <a:ext cx="0" cy="6398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2754708" y="4568802"/>
              <a:ext cx="0" cy="6398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7474652" y="4571741"/>
              <a:ext cx="990600" cy="17828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9659507" y="4568802"/>
              <a:ext cx="824330" cy="193060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1" name="Content Placeholder 2"/>
            <p:cNvSpPr txBox="1">
              <a:spLocks/>
            </p:cNvSpPr>
            <p:nvPr/>
          </p:nvSpPr>
          <p:spPr>
            <a:xfrm>
              <a:off x="10316308" y="5214040"/>
              <a:ext cx="1850902" cy="909047"/>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sz="1600" kern="0" dirty="0"/>
                <a:t>Use the </a:t>
              </a:r>
              <a:r>
                <a:rPr lang="en-US" altLang="en-US" sz="1600" i="1" kern="0" dirty="0"/>
                <a:t>Live Transcript </a:t>
              </a:r>
              <a:r>
                <a:rPr lang="en-US" altLang="en-US" sz="1600" kern="0" dirty="0"/>
                <a:t>feature if you want to see closed captions</a:t>
              </a:r>
            </a:p>
          </p:txBody>
        </p:sp>
        <p:cxnSp>
          <p:nvCxnSpPr>
            <p:cNvPr id="22" name="Straight Arrow Connector 21"/>
            <p:cNvCxnSpPr/>
            <p:nvPr/>
          </p:nvCxnSpPr>
          <p:spPr>
            <a:xfrm flipH="1">
              <a:off x="10392509" y="4568802"/>
              <a:ext cx="4527" cy="6398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sp>
        <p:nvSpPr>
          <p:cNvPr id="23" name="Footer Placeholder 22">
            <a:extLst>
              <a:ext uri="{FF2B5EF4-FFF2-40B4-BE49-F238E27FC236}">
                <a16:creationId xmlns:a16="http://schemas.microsoft.com/office/drawing/2014/main" id="{6F51B94D-A443-86AE-EA6C-8C6929F59BA1}"/>
              </a:ext>
            </a:extLst>
          </p:cNvPr>
          <p:cNvSpPr>
            <a:spLocks noGrp="1"/>
          </p:cNvSpPr>
          <p:nvPr>
            <p:ph type="ftr" sz="quarter" idx="11"/>
          </p:nvPr>
        </p:nvSpPr>
        <p:spPr/>
        <p:txBody>
          <a:bodyPr/>
          <a:lstStyle/>
          <a:p>
            <a:r>
              <a:rPr lang="en-US" dirty="0"/>
              <a:t>MEFA Massachusetts Educational Financing Authority and MEFA are registered service marks of the Massachusetts Educational Financing Authority. © 2024 MEFA. ALL RIGHTS RESERVED.</a:t>
            </a:r>
          </a:p>
        </p:txBody>
      </p:sp>
      <p:sp>
        <p:nvSpPr>
          <p:cNvPr id="10" name="Slide Number Placeholder 9">
            <a:extLst>
              <a:ext uri="{FF2B5EF4-FFF2-40B4-BE49-F238E27FC236}">
                <a16:creationId xmlns:a16="http://schemas.microsoft.com/office/drawing/2014/main" id="{4D76D270-E4F2-59F5-2965-D591B5A375BB}"/>
              </a:ext>
            </a:extLst>
          </p:cNvPr>
          <p:cNvSpPr>
            <a:spLocks noGrp="1"/>
          </p:cNvSpPr>
          <p:nvPr>
            <p:ph type="sldNum" sz="quarter" idx="12"/>
          </p:nvPr>
        </p:nvSpPr>
        <p:spPr/>
        <p:txBody>
          <a:bodyPr/>
          <a:lstStyle/>
          <a:p>
            <a:fld id="{014AA8A5-7719-4F92-936C-1878CA4626DE}" type="slidenum">
              <a:rPr lang="en-US" smtClean="0"/>
              <a:t>2</a:t>
            </a:fld>
            <a:endParaRPr lang="en-US"/>
          </a:p>
        </p:txBody>
      </p:sp>
    </p:spTree>
    <p:extLst>
      <p:ext uri="{BB962C8B-B14F-4D97-AF65-F5344CB8AC3E}">
        <p14:creationId xmlns:p14="http://schemas.microsoft.com/office/powerpoint/2010/main" val="2428970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AAFD24-8815-A92A-F857-A3155696BFE3}"/>
              </a:ext>
            </a:extLst>
          </p:cNvPr>
          <p:cNvSpPr>
            <a:spLocks noGrp="1"/>
          </p:cNvSpPr>
          <p:nvPr>
            <p:ph idx="1"/>
          </p:nvPr>
        </p:nvSpPr>
        <p:spPr/>
        <p:txBody>
          <a:bodyPr>
            <a:normAutofit/>
          </a:bodyPr>
          <a:lstStyle/>
          <a:p>
            <a:r>
              <a:rPr lang="en-US" sz="2200" dirty="0"/>
              <a:t>Talking about immigration especially around the college app process should be something educators are open about</a:t>
            </a:r>
          </a:p>
          <a:p>
            <a:r>
              <a:rPr lang="en-US" sz="2200" dirty="0"/>
              <a:t>Our instinct is to protect our students and therefore be “very discreet” to the point sometimes of avoiding the topic directly, but this does not serve students applying to college</a:t>
            </a:r>
          </a:p>
          <a:p>
            <a:r>
              <a:rPr lang="en-US" sz="2200" b="1" dirty="0"/>
              <a:t>The earlier we talk about it</a:t>
            </a:r>
            <a:r>
              <a:rPr lang="en-US" sz="2200" dirty="0"/>
              <a:t>, especially counselors, the more resources we’ll have when helping students apply to college</a:t>
            </a:r>
          </a:p>
          <a:p>
            <a:r>
              <a:rPr lang="en-US" sz="1900" dirty="0"/>
              <a:t>Peruse resources like these on statistics by state + access to financial aid and </a:t>
            </a:r>
            <a:r>
              <a:rPr lang="en-US" sz="1900" b="1" dirty="0"/>
              <a:t>show them to your students too! </a:t>
            </a:r>
          </a:p>
          <a:p>
            <a:pPr marL="1143000" lvl="2" indent="-228600">
              <a:buFont typeface="Arial" panose="020B0604020202020204" pitchFamily="34" charset="0"/>
              <a:buChar char="•"/>
            </a:pPr>
            <a:r>
              <a:rPr lang="en-US" sz="1700" dirty="0">
                <a:solidFill>
                  <a:schemeClr val="tx2"/>
                </a:solidFill>
                <a:hlinkClick r:id="rId3">
                  <a:extLst>
                    <a:ext uri="{A12FA001-AC4F-418D-AE19-62706E023703}">
                      <ahyp:hlinkClr xmlns:ahyp="http://schemas.microsoft.com/office/drawing/2018/hyperlinkcolor" val="tx"/>
                    </a:ext>
                  </a:extLst>
                </a:hlinkClick>
              </a:rPr>
              <a:t>Higher Education Immigration Portal</a:t>
            </a:r>
            <a:endParaRPr lang="en-US" sz="1700" dirty="0">
              <a:solidFill>
                <a:schemeClr val="tx2"/>
              </a:solidFill>
            </a:endParaRPr>
          </a:p>
          <a:p>
            <a:pPr marL="1143000" lvl="2" indent="-228600">
              <a:buFont typeface="Arial" panose="020B0604020202020204" pitchFamily="34" charset="0"/>
              <a:buChar char="•"/>
            </a:pPr>
            <a:r>
              <a:rPr lang="en-US" sz="1700" dirty="0">
                <a:solidFill>
                  <a:schemeClr val="tx2"/>
                </a:solidFill>
                <a:hlinkClick r:id="rId4">
                  <a:extLst>
                    <a:ext uri="{A12FA001-AC4F-418D-AE19-62706E023703}">
                      <ahyp:hlinkClr xmlns:ahyp="http://schemas.microsoft.com/office/drawing/2018/hyperlinkcolor" val="tx"/>
                    </a:ext>
                  </a:extLst>
                </a:hlinkClick>
              </a:rPr>
              <a:t>The Education Trust comprehensive tool</a:t>
            </a:r>
            <a:endParaRPr lang="en-US" sz="1700" dirty="0">
              <a:solidFill>
                <a:schemeClr val="tx2"/>
              </a:solidFill>
            </a:endParaRPr>
          </a:p>
          <a:p>
            <a:r>
              <a:rPr lang="en-US" sz="2200" dirty="0"/>
              <a:t>Include resources about Tuition Equity, MASFA, and </a:t>
            </a:r>
            <a:r>
              <a:rPr lang="en-US" sz="2200" dirty="0" err="1"/>
              <a:t>MassEducate</a:t>
            </a:r>
            <a:r>
              <a:rPr lang="en-US" sz="2200" dirty="0"/>
              <a:t> in all your student and family-facing resources</a:t>
            </a:r>
          </a:p>
          <a:p>
            <a:endParaRPr lang="en-US" dirty="0"/>
          </a:p>
        </p:txBody>
      </p:sp>
      <p:sp>
        <p:nvSpPr>
          <p:cNvPr id="4" name="Footer Placeholder 3">
            <a:extLst>
              <a:ext uri="{FF2B5EF4-FFF2-40B4-BE49-F238E27FC236}">
                <a16:creationId xmlns:a16="http://schemas.microsoft.com/office/drawing/2014/main" id="{EAD7590E-59BA-EC8A-0325-A04AFBE41744}"/>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5" name="Slide Number Placeholder 4">
            <a:extLst>
              <a:ext uri="{FF2B5EF4-FFF2-40B4-BE49-F238E27FC236}">
                <a16:creationId xmlns:a16="http://schemas.microsoft.com/office/drawing/2014/main" id="{F0D772BD-066D-FB8F-0CBC-6FB02AEA1555}"/>
              </a:ext>
            </a:extLst>
          </p:cNvPr>
          <p:cNvSpPr>
            <a:spLocks noGrp="1"/>
          </p:cNvSpPr>
          <p:nvPr>
            <p:ph type="sldNum" sz="quarter" idx="12"/>
          </p:nvPr>
        </p:nvSpPr>
        <p:spPr/>
        <p:txBody>
          <a:bodyPr/>
          <a:lstStyle/>
          <a:p>
            <a:fld id="{014AA8A5-7719-4F92-936C-1878CA4626DE}" type="slidenum">
              <a:rPr lang="en-US" smtClean="0"/>
              <a:t>20</a:t>
            </a:fld>
            <a:endParaRPr lang="en-US"/>
          </a:p>
        </p:txBody>
      </p:sp>
      <p:sp>
        <p:nvSpPr>
          <p:cNvPr id="8" name="Title 1">
            <a:extLst>
              <a:ext uri="{FF2B5EF4-FFF2-40B4-BE49-F238E27FC236}">
                <a16:creationId xmlns:a16="http://schemas.microsoft.com/office/drawing/2014/main" id="{7D22FFE2-813F-43FD-CC25-909C1D6C1A3D}"/>
              </a:ext>
            </a:extLst>
          </p:cNvPr>
          <p:cNvSpPr txBox="1">
            <a:spLocks/>
          </p:cNvSpPr>
          <p:nvPr/>
        </p:nvSpPr>
        <p:spPr>
          <a:xfrm>
            <a:off x="374137" y="374089"/>
            <a:ext cx="1097966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Model Openness and Inclusivity </a:t>
            </a:r>
          </a:p>
        </p:txBody>
      </p:sp>
    </p:spTree>
    <p:extLst>
      <p:ext uri="{BB962C8B-B14F-4D97-AF65-F5344CB8AC3E}">
        <p14:creationId xmlns:p14="http://schemas.microsoft.com/office/powerpoint/2010/main" val="1524413010"/>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6C8B-C632-9137-1CBE-3E62B0BE6B09}"/>
              </a:ext>
            </a:extLst>
          </p:cNvPr>
          <p:cNvSpPr>
            <a:spLocks noGrp="1"/>
          </p:cNvSpPr>
          <p:nvPr>
            <p:ph type="title"/>
          </p:nvPr>
        </p:nvSpPr>
        <p:spPr/>
        <p:txBody>
          <a:bodyPr/>
          <a:lstStyle/>
          <a:p>
            <a:r>
              <a:rPr lang="en-US" dirty="0"/>
              <a:t>Tactical Resources</a:t>
            </a:r>
          </a:p>
        </p:txBody>
      </p:sp>
      <p:sp>
        <p:nvSpPr>
          <p:cNvPr id="4" name="Footer Placeholder 3">
            <a:extLst>
              <a:ext uri="{FF2B5EF4-FFF2-40B4-BE49-F238E27FC236}">
                <a16:creationId xmlns:a16="http://schemas.microsoft.com/office/drawing/2014/main" id="{CE4E147D-E0DE-0B3D-11C8-949B9D6B5E52}"/>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extLst>
      <p:ext uri="{BB962C8B-B14F-4D97-AF65-F5344CB8AC3E}">
        <p14:creationId xmlns:p14="http://schemas.microsoft.com/office/powerpoint/2010/main" val="1272360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30A61-6A15-0023-4FD2-FFDFAFBACEC5}"/>
              </a:ext>
            </a:extLst>
          </p:cNvPr>
          <p:cNvSpPr>
            <a:spLocks noGrp="1"/>
          </p:cNvSpPr>
          <p:nvPr>
            <p:ph type="title"/>
          </p:nvPr>
        </p:nvSpPr>
        <p:spPr>
          <a:xfrm>
            <a:off x="374140" y="365125"/>
            <a:ext cx="10979660" cy="1325563"/>
          </a:xfrm>
        </p:spPr>
        <p:txBody>
          <a:bodyPr anchor="t">
            <a:normAutofit/>
          </a:bodyPr>
          <a:lstStyle/>
          <a:p>
            <a:r>
              <a:rPr lang="en-US" dirty="0"/>
              <a:t>General Advice for 4-Year College Applicants</a:t>
            </a:r>
          </a:p>
        </p:txBody>
      </p:sp>
      <p:graphicFrame>
        <p:nvGraphicFramePr>
          <p:cNvPr id="4" name="Table 3">
            <a:extLst>
              <a:ext uri="{FF2B5EF4-FFF2-40B4-BE49-F238E27FC236}">
                <a16:creationId xmlns:a16="http://schemas.microsoft.com/office/drawing/2014/main" id="{C7F1FE93-FDDA-FE3D-3C2D-0066CAC15DB8}"/>
              </a:ext>
            </a:extLst>
          </p:cNvPr>
          <p:cNvGraphicFramePr>
            <a:graphicFrameLocks noGrp="1"/>
          </p:cNvGraphicFramePr>
          <p:nvPr>
            <p:extLst>
              <p:ext uri="{D42A27DB-BD31-4B8C-83A1-F6EECF244321}">
                <p14:modId xmlns:p14="http://schemas.microsoft.com/office/powerpoint/2010/main" val="266046404"/>
              </p:ext>
            </p:extLst>
          </p:nvPr>
        </p:nvGraphicFramePr>
        <p:xfrm>
          <a:off x="821374" y="1825625"/>
          <a:ext cx="10653514" cy="4351340"/>
        </p:xfrm>
        <a:graphic>
          <a:graphicData uri="http://schemas.openxmlformats.org/drawingml/2006/table">
            <a:tbl>
              <a:tblPr firstRow="1" bandRow="1">
                <a:tableStyleId>{0505E3EF-67EA-436B-97B2-0124C06EBD24}</a:tableStyleId>
              </a:tblPr>
              <a:tblGrid>
                <a:gridCol w="10653514">
                  <a:extLst>
                    <a:ext uri="{9D8B030D-6E8A-4147-A177-3AD203B41FA5}">
                      <a16:colId xmlns:a16="http://schemas.microsoft.com/office/drawing/2014/main" val="1825756163"/>
                    </a:ext>
                  </a:extLst>
                </a:gridCol>
              </a:tblGrid>
              <a:tr h="623384">
                <a:tc>
                  <a:txBody>
                    <a:bodyPr/>
                    <a:lstStyle/>
                    <a:p>
                      <a:r>
                        <a:rPr lang="en-US" sz="1600" b="0" dirty="0"/>
                        <a:t>1. There is no federal law that prohibits any immigrant with any immigration status from applying to or attending higher education institutions.</a:t>
                      </a:r>
                    </a:p>
                  </a:txBody>
                  <a:tcPr marL="92582" marR="92582" marT="46291" marB="46291" anchor="ctr"/>
                </a:tc>
                <a:extLst>
                  <a:ext uri="{0D108BD9-81ED-4DB2-BD59-A6C34878D82A}">
                    <a16:rowId xmlns:a16="http://schemas.microsoft.com/office/drawing/2014/main" val="2191004410"/>
                  </a:ext>
                </a:extLst>
              </a:tr>
              <a:tr h="870268">
                <a:tc>
                  <a:txBody>
                    <a:bodyPr/>
                    <a:lstStyle/>
                    <a:p>
                      <a:r>
                        <a:rPr lang="en-US" sz="1600" dirty="0"/>
                        <a:t>2. As you’re making a student’s college list, focus on colleges that offer immigrant-friendly spaces and support. If they have a DACA/undocumented student office/space, that’s a great sign!! </a:t>
                      </a:r>
                    </a:p>
                    <a:p>
                      <a:r>
                        <a:rPr lang="en-US" sz="1600" dirty="0"/>
                        <a:t>* College-specific policies are constantly changing! When in doubt… ask! </a:t>
                      </a:r>
                    </a:p>
                  </a:txBody>
                  <a:tcPr marL="92582" marR="92582" marT="46291" marB="46291" anchor="ctr"/>
                </a:tc>
                <a:extLst>
                  <a:ext uri="{0D108BD9-81ED-4DB2-BD59-A6C34878D82A}">
                    <a16:rowId xmlns:a16="http://schemas.microsoft.com/office/drawing/2014/main" val="1349335435"/>
                  </a:ext>
                </a:extLst>
              </a:tr>
              <a:tr h="870268">
                <a:tc>
                  <a:txBody>
                    <a:bodyPr/>
                    <a:lstStyle/>
                    <a:p>
                      <a:r>
                        <a:rPr lang="en-US" sz="1600" dirty="0"/>
                        <a:t>3. Encourage your students to be honest about immigration status. Colleges are prohibited from releasing information unless under court order. FERPA protects this student right. Share this with students/families who might be hesitant to share information with colleges. </a:t>
                      </a:r>
                    </a:p>
                  </a:txBody>
                  <a:tcPr marL="92582" marR="92582" marT="46291" marB="46291" anchor="ctr"/>
                </a:tc>
                <a:extLst>
                  <a:ext uri="{0D108BD9-81ED-4DB2-BD59-A6C34878D82A}">
                    <a16:rowId xmlns:a16="http://schemas.microsoft.com/office/drawing/2014/main" val="1165152460"/>
                  </a:ext>
                </a:extLst>
              </a:tr>
              <a:tr h="1117152">
                <a:tc>
                  <a:txBody>
                    <a:bodyPr/>
                    <a:lstStyle/>
                    <a:p>
                      <a:r>
                        <a:rPr lang="en-US" sz="1600" dirty="0"/>
                        <a:t>4. Students and counselors should connect with someone in the admissions office/scholarship office who works with multicultural students: </a:t>
                      </a:r>
                      <a:r>
                        <a:rPr lang="en-US" sz="1600" dirty="0">
                          <a:solidFill>
                            <a:schemeClr val="tx2"/>
                          </a:solidFill>
                          <a:hlinkClick r:id="rId2">
                            <a:extLst>
                              <a:ext uri="{A12FA001-AC4F-418D-AE19-62706E023703}">
                                <ahyp:hlinkClr xmlns:ahyp="http://schemas.microsoft.com/office/drawing/2018/hyperlinkcolor" val="tx"/>
                              </a:ext>
                            </a:extLst>
                          </a:hlinkClick>
                        </a:rPr>
                        <a:t>an immigrant on a visa may to some admissions or financial aid offices be viewed the same as an international student</a:t>
                      </a:r>
                      <a:r>
                        <a:rPr lang="en-US" sz="1600" dirty="0"/>
                        <a:t>. Fact find at each college! Many students who attended high school in the US may ask to be exempt from the TOEFL.</a:t>
                      </a:r>
                    </a:p>
                  </a:txBody>
                  <a:tcPr marL="92582" marR="92582" marT="46291" marB="46291" anchor="ctr"/>
                </a:tc>
                <a:extLst>
                  <a:ext uri="{0D108BD9-81ED-4DB2-BD59-A6C34878D82A}">
                    <a16:rowId xmlns:a16="http://schemas.microsoft.com/office/drawing/2014/main" val="4009305783"/>
                  </a:ext>
                </a:extLst>
              </a:tr>
              <a:tr h="870268">
                <a:tc>
                  <a:txBody>
                    <a:bodyPr/>
                    <a:lstStyle/>
                    <a:p>
                      <a:r>
                        <a:rPr lang="en-US" sz="1600" dirty="0"/>
                        <a:t>5. Talk openly about students’ interests and openness to living at home and commuting vs living on-campus. Depending on the college, it may be more affordable to live at home, especially at colleges that do not meet full need. </a:t>
                      </a:r>
                    </a:p>
                  </a:txBody>
                  <a:tcPr marL="92582" marR="92582" marT="46291" marB="46291" anchor="ctr"/>
                </a:tc>
                <a:extLst>
                  <a:ext uri="{0D108BD9-81ED-4DB2-BD59-A6C34878D82A}">
                    <a16:rowId xmlns:a16="http://schemas.microsoft.com/office/drawing/2014/main" val="185637439"/>
                  </a:ext>
                </a:extLst>
              </a:tr>
            </a:tbl>
          </a:graphicData>
        </a:graphic>
      </p:graphicFrame>
      <p:sp>
        <p:nvSpPr>
          <p:cNvPr id="3" name="Footer Placeholder 2">
            <a:extLst>
              <a:ext uri="{FF2B5EF4-FFF2-40B4-BE49-F238E27FC236}">
                <a16:creationId xmlns:a16="http://schemas.microsoft.com/office/drawing/2014/main" id="{7D3BDA1D-1B37-67FA-D185-6024A101E435}"/>
              </a:ext>
            </a:extLst>
          </p:cNvPr>
          <p:cNvSpPr>
            <a:spLocks noGrp="1"/>
          </p:cNvSpPr>
          <p:nvPr>
            <p:ph type="ftr" sz="quarter" idx="11"/>
          </p:nvPr>
        </p:nvSpPr>
        <p:spPr>
          <a:xfrm>
            <a:off x="374138" y="6226736"/>
            <a:ext cx="10979661" cy="365125"/>
          </a:xfrm>
        </p:spPr>
        <p:txBody>
          <a:bodyPr anchor="ctr">
            <a:normAutofit/>
          </a:bodyPr>
          <a:lstStyle/>
          <a:p>
            <a:pPr>
              <a:spcAft>
                <a:spcPts val="600"/>
              </a:spcAft>
            </a:pPr>
            <a:r>
              <a:rPr lang="en-US"/>
              <a:t>MEFA Massachusetts Educational Financing Authority and MEFA are registered service marks of the Massachusetts Educational Financing Authority. © 2024 MEFA. ALL RIGHTS RESERVED.</a:t>
            </a:r>
          </a:p>
        </p:txBody>
      </p:sp>
      <p:sp>
        <p:nvSpPr>
          <p:cNvPr id="5" name="Slide Number Placeholder 4">
            <a:extLst>
              <a:ext uri="{FF2B5EF4-FFF2-40B4-BE49-F238E27FC236}">
                <a16:creationId xmlns:a16="http://schemas.microsoft.com/office/drawing/2014/main" id="{DB540335-7829-ADCE-C0C3-4839E517BD3F}"/>
              </a:ext>
            </a:extLst>
          </p:cNvPr>
          <p:cNvSpPr>
            <a:spLocks noGrp="1"/>
          </p:cNvSpPr>
          <p:nvPr>
            <p:ph type="sldNum" sz="quarter" idx="12"/>
          </p:nvPr>
        </p:nvSpPr>
        <p:spPr>
          <a:xfrm>
            <a:off x="11353799" y="6226735"/>
            <a:ext cx="568326" cy="365125"/>
          </a:xfrm>
        </p:spPr>
        <p:txBody>
          <a:bodyPr anchor="ctr">
            <a:normAutofit/>
          </a:bodyPr>
          <a:lstStyle/>
          <a:p>
            <a:pPr>
              <a:spcAft>
                <a:spcPts val="600"/>
              </a:spcAft>
            </a:pPr>
            <a:fld id="{014AA8A5-7719-4F92-936C-1878CA4626DE}" type="slidenum">
              <a:rPr lang="en-US" smtClean="0"/>
              <a:pPr>
                <a:spcAft>
                  <a:spcPts val="600"/>
                </a:spcAft>
              </a:pPr>
              <a:t>22</a:t>
            </a:fld>
            <a:endParaRPr lang="en-US"/>
          </a:p>
        </p:txBody>
      </p:sp>
    </p:spTree>
    <p:extLst>
      <p:ext uri="{BB962C8B-B14F-4D97-AF65-F5344CB8AC3E}">
        <p14:creationId xmlns:p14="http://schemas.microsoft.com/office/powerpoint/2010/main" val="3976867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4915C-BBFE-33EF-F319-A55B9F50F39A}"/>
              </a:ext>
            </a:extLst>
          </p:cNvPr>
          <p:cNvSpPr>
            <a:spLocks noGrp="1"/>
          </p:cNvSpPr>
          <p:nvPr>
            <p:ph type="title"/>
          </p:nvPr>
        </p:nvSpPr>
        <p:spPr/>
        <p:txBody>
          <a:bodyPr anchor="t"/>
          <a:lstStyle/>
          <a:p>
            <a:r>
              <a:rPr lang="en-US" dirty="0"/>
              <a:t>Tuition Equity Arrives in Massachusetts! </a:t>
            </a:r>
          </a:p>
        </p:txBody>
      </p:sp>
      <p:graphicFrame>
        <p:nvGraphicFramePr>
          <p:cNvPr id="4" name="Table 3">
            <a:extLst>
              <a:ext uri="{FF2B5EF4-FFF2-40B4-BE49-F238E27FC236}">
                <a16:creationId xmlns:a16="http://schemas.microsoft.com/office/drawing/2014/main" id="{7C74A25B-96CC-87DE-164E-BAC747D5C008}"/>
              </a:ext>
            </a:extLst>
          </p:cNvPr>
          <p:cNvGraphicFramePr>
            <a:graphicFrameLocks noGrp="1"/>
          </p:cNvGraphicFramePr>
          <p:nvPr>
            <p:extLst>
              <p:ext uri="{D42A27DB-BD31-4B8C-83A1-F6EECF244321}">
                <p14:modId xmlns:p14="http://schemas.microsoft.com/office/powerpoint/2010/main" val="612327416"/>
              </p:ext>
            </p:extLst>
          </p:nvPr>
        </p:nvGraphicFramePr>
        <p:xfrm>
          <a:off x="2032000" y="1277620"/>
          <a:ext cx="8128000" cy="4043842"/>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val="2753519067"/>
                    </a:ext>
                  </a:extLst>
                </a:gridCol>
                <a:gridCol w="4064000">
                  <a:extLst>
                    <a:ext uri="{9D8B030D-6E8A-4147-A177-3AD203B41FA5}">
                      <a16:colId xmlns:a16="http://schemas.microsoft.com/office/drawing/2014/main" val="442300395"/>
                    </a:ext>
                  </a:extLst>
                </a:gridCol>
              </a:tblGrid>
              <a:tr h="346899">
                <a:tc>
                  <a:txBody>
                    <a:bodyPr/>
                    <a:lstStyle/>
                    <a:p>
                      <a:pPr algn="ctr"/>
                      <a:r>
                        <a:rPr lang="en-US" dirty="0"/>
                        <a:t>What is it?</a:t>
                      </a:r>
                    </a:p>
                  </a:txBody>
                  <a:tcPr/>
                </a:tc>
                <a:tc>
                  <a:txBody>
                    <a:bodyPr/>
                    <a:lstStyle/>
                    <a:p>
                      <a:pPr algn="ctr"/>
                      <a:r>
                        <a:rPr lang="en-US" dirty="0"/>
                        <a:t>Requirements</a:t>
                      </a:r>
                    </a:p>
                  </a:txBody>
                  <a:tcPr/>
                </a:tc>
                <a:extLst>
                  <a:ext uri="{0D108BD9-81ED-4DB2-BD59-A6C34878D82A}">
                    <a16:rowId xmlns:a16="http://schemas.microsoft.com/office/drawing/2014/main" val="2805265237"/>
                  </a:ext>
                </a:extLst>
              </a:tr>
              <a:tr h="3678082">
                <a:tc>
                  <a:txBody>
                    <a:bodyPr/>
                    <a:lstStyle/>
                    <a:p>
                      <a:r>
                        <a:rPr lang="en-US" b="1" dirty="0"/>
                        <a:t>Extended in-state tuition and financial aid to undocumented students. </a:t>
                      </a:r>
                    </a:p>
                    <a:p>
                      <a:r>
                        <a:rPr lang="en-US" dirty="0"/>
                        <a:t>Student has to establish that they are:</a:t>
                      </a:r>
                    </a:p>
                    <a:p>
                      <a:pPr marL="285750" indent="-285750">
                        <a:buFont typeface="Arial" panose="020B0604020202020204" pitchFamily="34" charset="0"/>
                        <a:buChar char="•"/>
                      </a:pPr>
                      <a:r>
                        <a:rPr lang="en-US" dirty="0"/>
                        <a:t>A U.S. citizen, lawful immigrant, or permanent resident of the United States</a:t>
                      </a:r>
                    </a:p>
                    <a:p>
                      <a:pPr marL="0" indent="0">
                        <a:buFont typeface="Arial" panose="020B0604020202020204" pitchFamily="34" charset="0"/>
                        <a:buNone/>
                      </a:pPr>
                      <a:r>
                        <a:rPr lang="en-US" dirty="0"/>
                        <a:t>OR</a:t>
                      </a:r>
                    </a:p>
                    <a:p>
                      <a:pPr marL="285750" indent="-285750">
                        <a:buFont typeface="Arial" panose="020B0604020202020204" pitchFamily="34" charset="0"/>
                        <a:buChar char="•"/>
                      </a:pPr>
                      <a:r>
                        <a:rPr lang="en-US" dirty="0"/>
                        <a:t>A Massachusetts resident; s</a:t>
                      </a:r>
                      <a:r>
                        <a:rPr lang="en-US" i="0" dirty="0"/>
                        <a:t>tudents will be verified under the </a:t>
                      </a:r>
                      <a:r>
                        <a:rPr lang="en-US" b="0" i="0" dirty="0"/>
                        <a:t>status of “</a:t>
                      </a:r>
                      <a:r>
                        <a:rPr lang="en-US" b="0" i="0" dirty="0">
                          <a:solidFill>
                            <a:schemeClr val="tx2"/>
                          </a:solidFill>
                          <a:hlinkClick r:id="rId2">
                            <a:extLst>
                              <a:ext uri="{A12FA001-AC4F-418D-AE19-62706E023703}">
                                <ahyp:hlinkClr xmlns:ahyp="http://schemas.microsoft.com/office/drawing/2018/hyperlinkcolor" val="tx"/>
                              </a:ext>
                            </a:extLst>
                          </a:hlinkClick>
                        </a:rPr>
                        <a:t>High School Completer</a:t>
                      </a:r>
                      <a:r>
                        <a:rPr lang="en-US" b="0" i="0" dirty="0"/>
                        <a:t>”; t</a:t>
                      </a:r>
                      <a:r>
                        <a:rPr lang="en-US" i="0" dirty="0"/>
                        <a:t>his is NEW terminology under the Tuition Equity Law</a:t>
                      </a:r>
                      <a:endParaRPr lang="en-US" sz="1800" i="0" kern="1200" dirty="0">
                        <a:solidFill>
                          <a:schemeClr val="dk1"/>
                        </a:solidFill>
                        <a:effectLst/>
                        <a:latin typeface="+mn-lt"/>
                        <a:ea typeface="+mn-ea"/>
                        <a:cs typeface="+mn-cs"/>
                      </a:endParaRPr>
                    </a:p>
                  </a:txBody>
                  <a:tcPr/>
                </a:tc>
                <a:tc>
                  <a:txBody>
                    <a:bodyPr/>
                    <a:lstStyle/>
                    <a:p>
                      <a:r>
                        <a:rPr lang="en-US" dirty="0"/>
                        <a:t>Students must meet following criteria:</a:t>
                      </a:r>
                    </a:p>
                    <a:p>
                      <a:pPr marL="342900" indent="-342900">
                        <a:buFont typeface="+mj-lt"/>
                        <a:buAutoNum type="arabicPeriod"/>
                      </a:pPr>
                      <a:r>
                        <a:rPr lang="en-US" dirty="0"/>
                        <a:t>Attend high school in the Commonwealth for no less than 3 years (“High School Completer”)</a:t>
                      </a:r>
                    </a:p>
                    <a:p>
                      <a:pPr marL="342900" indent="-342900">
                        <a:buFont typeface="+mj-lt"/>
                        <a:buAutoNum type="arabicPeriod"/>
                      </a:pPr>
                      <a:r>
                        <a:rPr lang="en-US" dirty="0"/>
                        <a:t>Graduate from a high school in the Commonwealth or earn the equivalent</a:t>
                      </a:r>
                    </a:p>
                    <a:p>
                      <a:pPr marL="342900" indent="-342900">
                        <a:buFont typeface="+mj-lt"/>
                        <a:buAutoNum type="arabicPeriod"/>
                      </a:pPr>
                      <a:r>
                        <a:rPr lang="en-US" dirty="0"/>
                        <a:t>Sign and submit a paper </a:t>
                      </a:r>
                      <a:r>
                        <a:rPr lang="en-US" b="1" dirty="0"/>
                        <a:t>affidavit</a:t>
                      </a:r>
                      <a:r>
                        <a:rPr lang="en-US" dirty="0"/>
                        <a:t> stating their intent to apply for citizenship within 120 days of eligibility. </a:t>
                      </a:r>
                      <a:r>
                        <a:rPr lang="en-US" i="1" dirty="0"/>
                        <a:t>This is a legal requirement</a:t>
                      </a:r>
                      <a:endParaRPr lang="en-US" dirty="0"/>
                    </a:p>
                  </a:txBody>
                  <a:tcPr/>
                </a:tc>
                <a:extLst>
                  <a:ext uri="{0D108BD9-81ED-4DB2-BD59-A6C34878D82A}">
                    <a16:rowId xmlns:a16="http://schemas.microsoft.com/office/drawing/2014/main" val="1770973890"/>
                  </a:ext>
                </a:extLst>
              </a:tr>
            </a:tbl>
          </a:graphicData>
        </a:graphic>
      </p:graphicFrame>
      <p:sp>
        <p:nvSpPr>
          <p:cNvPr id="3" name="TextBox 2">
            <a:extLst>
              <a:ext uri="{FF2B5EF4-FFF2-40B4-BE49-F238E27FC236}">
                <a16:creationId xmlns:a16="http://schemas.microsoft.com/office/drawing/2014/main" id="{0DD0385A-4462-C1FD-21CF-6FF335E63104}"/>
              </a:ext>
            </a:extLst>
          </p:cNvPr>
          <p:cNvSpPr txBox="1"/>
          <p:nvPr/>
        </p:nvSpPr>
        <p:spPr>
          <a:xfrm>
            <a:off x="365964" y="5359366"/>
            <a:ext cx="11451898" cy="1200329"/>
          </a:xfrm>
          <a:prstGeom prst="rect">
            <a:avLst/>
          </a:prstGeom>
          <a:noFill/>
        </p:spPr>
        <p:txBody>
          <a:bodyPr wrap="square" rtlCol="0">
            <a:spAutoFit/>
          </a:bodyPr>
          <a:lstStyle/>
          <a:p>
            <a:pPr algn="ctr"/>
            <a:r>
              <a:rPr lang="en-US" dirty="0"/>
              <a:t>To apply for MA state aid, students must submit </a:t>
            </a:r>
            <a:r>
              <a:rPr lang="en-US" noProof="0" dirty="0">
                <a:solidFill>
                  <a:schemeClr val="tx2"/>
                </a:solidFill>
                <a:hlinkClick r:id="rId3">
                  <a:extLst>
                    <a:ext uri="{A12FA001-AC4F-418D-AE19-62706E023703}">
                      <ahyp:hlinkClr xmlns:ahyp="http://schemas.microsoft.com/office/drawing/2018/hyperlinkcolor" val="tx"/>
                    </a:ext>
                  </a:extLst>
                </a:hlinkClick>
              </a:rPr>
              <a:t>Massachusetts Application for State Financial Aid</a:t>
            </a:r>
            <a:r>
              <a:rPr lang="en-US" noProof="0" dirty="0">
                <a:solidFill>
                  <a:schemeClr val="tx2"/>
                </a:solidFill>
              </a:rPr>
              <a:t> </a:t>
            </a:r>
            <a:r>
              <a:rPr lang="en-US" noProof="0" dirty="0"/>
              <a:t>(</a:t>
            </a:r>
            <a:r>
              <a:rPr lang="en-US" b="1" noProof="0" dirty="0"/>
              <a:t>MASFA</a:t>
            </a:r>
            <a:r>
              <a:rPr lang="en-US" noProof="0" dirty="0"/>
              <a:t>)</a:t>
            </a:r>
            <a:r>
              <a:rPr lang="en-US" dirty="0"/>
              <a:t>, </a:t>
            </a:r>
            <a:br>
              <a:rPr lang="en-US" dirty="0"/>
            </a:br>
            <a:r>
              <a:rPr lang="en-US" dirty="0"/>
              <a:t>the form by which the MA Office of Student Financial Assistance (OSFA) and MA public colleges will acquire household financial information about students</a:t>
            </a:r>
          </a:p>
          <a:p>
            <a:pPr algn="ctr"/>
            <a:endParaRPr lang="en-US" dirty="0"/>
          </a:p>
        </p:txBody>
      </p:sp>
      <p:sp>
        <p:nvSpPr>
          <p:cNvPr id="5" name="Footer Placeholder 4">
            <a:extLst>
              <a:ext uri="{FF2B5EF4-FFF2-40B4-BE49-F238E27FC236}">
                <a16:creationId xmlns:a16="http://schemas.microsoft.com/office/drawing/2014/main" id="{0875D3C7-AE77-1B40-76B9-E9855D5766E5}"/>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6" name="Slide Number Placeholder 5">
            <a:extLst>
              <a:ext uri="{FF2B5EF4-FFF2-40B4-BE49-F238E27FC236}">
                <a16:creationId xmlns:a16="http://schemas.microsoft.com/office/drawing/2014/main" id="{BFC42C41-30BE-2C13-0436-AC04BB68466F}"/>
              </a:ext>
            </a:extLst>
          </p:cNvPr>
          <p:cNvSpPr>
            <a:spLocks noGrp="1"/>
          </p:cNvSpPr>
          <p:nvPr>
            <p:ph type="sldNum" sz="quarter" idx="12"/>
          </p:nvPr>
        </p:nvSpPr>
        <p:spPr/>
        <p:txBody>
          <a:bodyPr/>
          <a:lstStyle/>
          <a:p>
            <a:fld id="{014AA8A5-7719-4F92-936C-1878CA4626DE}" type="slidenum">
              <a:rPr lang="en-US" smtClean="0"/>
              <a:t>23</a:t>
            </a:fld>
            <a:endParaRPr lang="en-US"/>
          </a:p>
        </p:txBody>
      </p:sp>
    </p:spTree>
    <p:extLst>
      <p:ext uri="{BB962C8B-B14F-4D97-AF65-F5344CB8AC3E}">
        <p14:creationId xmlns:p14="http://schemas.microsoft.com/office/powerpoint/2010/main" val="2506302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20C4-6834-44EB-A0FC-610EFD80A5A7}"/>
              </a:ext>
            </a:extLst>
          </p:cNvPr>
          <p:cNvSpPr>
            <a:spLocks noGrp="1"/>
          </p:cNvSpPr>
          <p:nvPr>
            <p:ph type="title"/>
          </p:nvPr>
        </p:nvSpPr>
        <p:spPr/>
        <p:txBody>
          <a:bodyPr anchor="t"/>
          <a:lstStyle/>
          <a:p>
            <a:r>
              <a:rPr lang="en-US" dirty="0" err="1"/>
              <a:t>MassEducate</a:t>
            </a:r>
            <a:r>
              <a:rPr lang="en-US" dirty="0"/>
              <a:t>: FREE Community College in MA</a:t>
            </a:r>
          </a:p>
        </p:txBody>
      </p:sp>
      <p:graphicFrame>
        <p:nvGraphicFramePr>
          <p:cNvPr id="4" name="Table 3">
            <a:extLst>
              <a:ext uri="{FF2B5EF4-FFF2-40B4-BE49-F238E27FC236}">
                <a16:creationId xmlns:a16="http://schemas.microsoft.com/office/drawing/2014/main" id="{1DE850C3-EEDD-D9B2-6946-A03348E626F4}"/>
              </a:ext>
            </a:extLst>
          </p:cNvPr>
          <p:cNvGraphicFramePr>
            <a:graphicFrameLocks noGrp="1"/>
          </p:cNvGraphicFramePr>
          <p:nvPr>
            <p:extLst>
              <p:ext uri="{D42A27DB-BD31-4B8C-83A1-F6EECF244321}">
                <p14:modId xmlns:p14="http://schemas.microsoft.com/office/powerpoint/2010/main" val="1189371440"/>
              </p:ext>
            </p:extLst>
          </p:nvPr>
        </p:nvGraphicFramePr>
        <p:xfrm>
          <a:off x="1412883" y="1568768"/>
          <a:ext cx="9366234" cy="4493137"/>
        </p:xfrm>
        <a:graphic>
          <a:graphicData uri="http://schemas.openxmlformats.org/drawingml/2006/table">
            <a:tbl>
              <a:tblPr firstRow="1" bandRow="1">
                <a:tableStyleId>{5C22544A-7EE6-4342-B048-85BDC9FD1C3A}</a:tableStyleId>
              </a:tblPr>
              <a:tblGrid>
                <a:gridCol w="4683117">
                  <a:extLst>
                    <a:ext uri="{9D8B030D-6E8A-4147-A177-3AD203B41FA5}">
                      <a16:colId xmlns:a16="http://schemas.microsoft.com/office/drawing/2014/main" val="781230024"/>
                    </a:ext>
                  </a:extLst>
                </a:gridCol>
                <a:gridCol w="4683117">
                  <a:extLst>
                    <a:ext uri="{9D8B030D-6E8A-4147-A177-3AD203B41FA5}">
                      <a16:colId xmlns:a16="http://schemas.microsoft.com/office/drawing/2014/main" val="2327131937"/>
                    </a:ext>
                  </a:extLst>
                </a:gridCol>
              </a:tblGrid>
              <a:tr h="336929">
                <a:tc>
                  <a:txBody>
                    <a:bodyPr/>
                    <a:lstStyle/>
                    <a:p>
                      <a:pPr algn="ctr"/>
                      <a:r>
                        <a:rPr lang="en-US" dirty="0"/>
                        <a:t>What is it?</a:t>
                      </a:r>
                    </a:p>
                  </a:txBody>
                  <a:tcPr>
                    <a:solidFill>
                      <a:schemeClr val="accent2"/>
                    </a:solidFill>
                  </a:tcPr>
                </a:tc>
                <a:tc>
                  <a:txBody>
                    <a:bodyPr/>
                    <a:lstStyle/>
                    <a:p>
                      <a:pPr algn="ctr"/>
                      <a:r>
                        <a:rPr lang="en-US" dirty="0"/>
                        <a:t>Requirements</a:t>
                      </a:r>
                    </a:p>
                  </a:txBody>
                  <a:tcPr>
                    <a:solidFill>
                      <a:schemeClr val="accent2"/>
                    </a:solidFill>
                  </a:tcPr>
                </a:tc>
                <a:extLst>
                  <a:ext uri="{0D108BD9-81ED-4DB2-BD59-A6C34878D82A}">
                    <a16:rowId xmlns:a16="http://schemas.microsoft.com/office/drawing/2014/main" val="3938522146"/>
                  </a:ext>
                </a:extLst>
              </a:tr>
              <a:tr h="4127377">
                <a:tc>
                  <a:txBody>
                    <a:bodyPr/>
                    <a:lstStyle/>
                    <a:p>
                      <a:pPr marL="285750" lvl="0" indent="-285750" algn="l">
                        <a:lnSpc>
                          <a:spcPct val="100000"/>
                        </a:lnSpc>
                        <a:spcBef>
                          <a:spcPts val="0"/>
                        </a:spcBef>
                        <a:spcAft>
                          <a:spcPts val="0"/>
                        </a:spcAft>
                        <a:buFont typeface="Arial" panose="020B0604020202020204" pitchFamily="34" charset="0"/>
                        <a:buChar char="•"/>
                      </a:pPr>
                      <a:r>
                        <a:rPr lang="en-US" noProof="0" dirty="0"/>
                        <a:t>For any student with no previously earned bachelor’s degree</a:t>
                      </a:r>
                      <a:endParaRPr lang="en-US" dirty="0"/>
                    </a:p>
                    <a:p>
                      <a:pPr marL="285750" lvl="0" indent="-285750" algn="l">
                        <a:lnSpc>
                          <a:spcPct val="100000"/>
                        </a:lnSpc>
                        <a:spcBef>
                          <a:spcPts val="0"/>
                        </a:spcBef>
                        <a:spcAft>
                          <a:spcPts val="0"/>
                        </a:spcAft>
                        <a:buFont typeface="Arial" panose="020B0604020202020204" pitchFamily="34" charset="0"/>
                        <a:buChar char="•"/>
                      </a:pPr>
                      <a:r>
                        <a:rPr lang="en-US" noProof="0" dirty="0"/>
                        <a:t>Covers all course-related tuition and fees for eligible courses (does not cover program-specific fees for testing, materials) </a:t>
                      </a:r>
                      <a:endParaRPr lang="en-US" dirty="0"/>
                    </a:p>
                    <a:p>
                      <a:pPr marL="285750" lvl="0" indent="-285750" algn="l">
                        <a:lnSpc>
                          <a:spcPct val="100000"/>
                        </a:lnSpc>
                        <a:spcBef>
                          <a:spcPts val="0"/>
                        </a:spcBef>
                        <a:spcAft>
                          <a:spcPts val="0"/>
                        </a:spcAft>
                        <a:buFont typeface="Arial" panose="020B0604020202020204" pitchFamily="34" charset="0"/>
                        <a:buChar char="•"/>
                      </a:pPr>
                      <a:r>
                        <a:rPr lang="en-US" noProof="0" dirty="0"/>
                        <a:t>Offers a stipend of up to $1,200 per academic year ($600 per semester) for books and supplies to any student (Pell-eligible students receive another $1,200)</a:t>
                      </a:r>
                      <a:endParaRPr lang="en-US" dirty="0"/>
                    </a:p>
                    <a:p>
                      <a:pPr lvl="0">
                        <a:buNone/>
                      </a:pPr>
                      <a:endParaRPr lang="en-US" dirty="0"/>
                    </a:p>
                  </a:txBody>
                  <a:tcPr>
                    <a:solidFill>
                      <a:schemeClr val="accent3"/>
                    </a:solidFill>
                  </a:tcPr>
                </a:tc>
                <a:tc>
                  <a:txBody>
                    <a:bodyPr/>
                    <a:lstStyle/>
                    <a:p>
                      <a:pPr marL="285750" lvl="0" indent="-285750" algn="l">
                        <a:lnSpc>
                          <a:spcPct val="100000"/>
                        </a:lnSpc>
                        <a:spcBef>
                          <a:spcPts val="0"/>
                        </a:spcBef>
                        <a:spcAft>
                          <a:spcPts val="0"/>
                        </a:spcAft>
                        <a:buFont typeface="Arial"/>
                        <a:buChar char="•"/>
                      </a:pPr>
                      <a:r>
                        <a:rPr lang="en-US" noProof="0" dirty="0"/>
                        <a:t>Complete the FAFSA</a:t>
                      </a:r>
                      <a:endParaRPr lang="en-US" dirty="0"/>
                    </a:p>
                    <a:p>
                      <a:pPr marL="742950" lvl="1" indent="-285750" algn="l">
                        <a:lnSpc>
                          <a:spcPct val="100000"/>
                        </a:lnSpc>
                        <a:spcBef>
                          <a:spcPts val="0"/>
                        </a:spcBef>
                        <a:spcAft>
                          <a:spcPts val="0"/>
                        </a:spcAft>
                        <a:buFont typeface="Arial"/>
                        <a:buChar char="•"/>
                      </a:pPr>
                      <a:r>
                        <a:rPr lang="en-US" noProof="0" dirty="0"/>
                        <a:t>Students not eligible to complete the FAFSA and approved as a “High School Completer” can complete the MASFA and still attend for free</a:t>
                      </a:r>
                      <a:endParaRPr lang="en-US" dirty="0"/>
                    </a:p>
                    <a:p>
                      <a:pPr marL="285750" lvl="0" indent="-285750" algn="l">
                        <a:lnSpc>
                          <a:spcPct val="100000"/>
                        </a:lnSpc>
                        <a:spcBef>
                          <a:spcPts val="0"/>
                        </a:spcBef>
                        <a:spcAft>
                          <a:spcPts val="0"/>
                        </a:spcAft>
                        <a:buFont typeface="Arial"/>
                        <a:buChar char="•"/>
                      </a:pPr>
                      <a:r>
                        <a:rPr lang="en-US" noProof="0" dirty="0"/>
                        <a:t>Enroll in at least six credits (usually two classes) per semester in an approved program of study leading to an associate degree or certificate</a:t>
                      </a:r>
                    </a:p>
                    <a:p>
                      <a:pPr marL="285750" lvl="0" indent="-285750" algn="l">
                        <a:lnSpc>
                          <a:spcPct val="100000"/>
                        </a:lnSpc>
                        <a:spcBef>
                          <a:spcPts val="0"/>
                        </a:spcBef>
                        <a:spcAft>
                          <a:spcPts val="0"/>
                        </a:spcAft>
                        <a:buFont typeface="Arial"/>
                        <a:buChar char="•"/>
                      </a:pPr>
                      <a:r>
                        <a:rPr lang="en-US" noProof="0" dirty="0"/>
                        <a:t>Maintain satisfactory academic progress in accordance with college requirements</a:t>
                      </a:r>
                      <a:endParaRPr lang="en-US" dirty="0"/>
                    </a:p>
                    <a:p>
                      <a:pPr lvl="0">
                        <a:buNone/>
                      </a:pPr>
                      <a:endParaRPr lang="en-US" dirty="0"/>
                    </a:p>
                  </a:txBody>
                  <a:tcPr>
                    <a:solidFill>
                      <a:schemeClr val="accent3"/>
                    </a:solidFill>
                  </a:tcPr>
                </a:tc>
                <a:extLst>
                  <a:ext uri="{0D108BD9-81ED-4DB2-BD59-A6C34878D82A}">
                    <a16:rowId xmlns:a16="http://schemas.microsoft.com/office/drawing/2014/main" val="2836362273"/>
                  </a:ext>
                </a:extLst>
              </a:tr>
            </a:tbl>
          </a:graphicData>
        </a:graphic>
      </p:graphicFrame>
      <p:sp>
        <p:nvSpPr>
          <p:cNvPr id="3" name="Footer Placeholder 2">
            <a:extLst>
              <a:ext uri="{FF2B5EF4-FFF2-40B4-BE49-F238E27FC236}">
                <a16:creationId xmlns:a16="http://schemas.microsoft.com/office/drawing/2014/main" id="{C91D847D-A717-140D-94EB-581E57E487AA}"/>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5" name="Slide Number Placeholder 4">
            <a:extLst>
              <a:ext uri="{FF2B5EF4-FFF2-40B4-BE49-F238E27FC236}">
                <a16:creationId xmlns:a16="http://schemas.microsoft.com/office/drawing/2014/main" id="{8EB758AA-447A-BAD0-CDB9-2CC3BEF0F42B}"/>
              </a:ext>
            </a:extLst>
          </p:cNvPr>
          <p:cNvSpPr>
            <a:spLocks noGrp="1"/>
          </p:cNvSpPr>
          <p:nvPr>
            <p:ph type="sldNum" sz="quarter" idx="12"/>
          </p:nvPr>
        </p:nvSpPr>
        <p:spPr/>
        <p:txBody>
          <a:bodyPr/>
          <a:lstStyle/>
          <a:p>
            <a:fld id="{014AA8A5-7719-4F92-936C-1878CA4626DE}" type="slidenum">
              <a:rPr lang="en-US" smtClean="0"/>
              <a:t>24</a:t>
            </a:fld>
            <a:endParaRPr lang="en-US"/>
          </a:p>
        </p:txBody>
      </p:sp>
    </p:spTree>
    <p:extLst>
      <p:ext uri="{BB962C8B-B14F-4D97-AF65-F5344CB8AC3E}">
        <p14:creationId xmlns:p14="http://schemas.microsoft.com/office/powerpoint/2010/main" val="2984784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982BF-5DED-4566-EFCF-DDFF3A6F4ED0}"/>
              </a:ext>
            </a:extLst>
          </p:cNvPr>
          <p:cNvSpPr>
            <a:spLocks noGrp="1"/>
          </p:cNvSpPr>
          <p:nvPr>
            <p:ph type="title"/>
          </p:nvPr>
        </p:nvSpPr>
        <p:spPr/>
        <p:txBody>
          <a:bodyPr/>
          <a:lstStyle/>
          <a:p>
            <a:r>
              <a:rPr lang="en-US" dirty="0"/>
              <a:t>MASFA </a:t>
            </a:r>
          </a:p>
        </p:txBody>
      </p:sp>
      <p:sp>
        <p:nvSpPr>
          <p:cNvPr id="3" name="Content Placeholder 2">
            <a:extLst>
              <a:ext uri="{FF2B5EF4-FFF2-40B4-BE49-F238E27FC236}">
                <a16:creationId xmlns:a16="http://schemas.microsoft.com/office/drawing/2014/main" id="{68D28B61-09ED-EBF5-341A-E4808B227DC7}"/>
              </a:ext>
            </a:extLst>
          </p:cNvPr>
          <p:cNvSpPr>
            <a:spLocks noGrp="1"/>
          </p:cNvSpPr>
          <p:nvPr>
            <p:ph idx="1"/>
          </p:nvPr>
        </p:nvSpPr>
        <p:spPr/>
        <p:txBody>
          <a:bodyPr>
            <a:normAutofit fontScale="85000" lnSpcReduction="20000"/>
          </a:bodyPr>
          <a:lstStyle/>
          <a:p>
            <a:r>
              <a:rPr lang="en-US" dirty="0"/>
              <a:t>Information courtesy of OSFA:</a:t>
            </a:r>
          </a:p>
          <a:p>
            <a:pPr marL="290830" indent="-171450"/>
            <a:r>
              <a:rPr lang="en-US" sz="2800" dirty="0">
                <a:solidFill>
                  <a:srgbClr val="000000"/>
                </a:solidFill>
                <a:ea typeface="+mn-lt"/>
                <a:cs typeface="+mn-lt"/>
              </a:rPr>
              <a:t>The</a:t>
            </a:r>
            <a:r>
              <a:rPr lang="en-US" sz="2800" dirty="0">
                <a:ea typeface="+mn-lt"/>
                <a:cs typeface="+mn-lt"/>
              </a:rPr>
              <a:t> MASFA is only available electronically.  Paper applications are </a:t>
            </a:r>
            <a:r>
              <a:rPr lang="en-US" sz="2800" b="1" dirty="0">
                <a:ea typeface="+mn-lt"/>
                <a:cs typeface="+mn-lt"/>
              </a:rPr>
              <a:t>not </a:t>
            </a:r>
            <a:r>
              <a:rPr lang="en-US" sz="2800" dirty="0">
                <a:ea typeface="+mn-lt"/>
                <a:cs typeface="+mn-lt"/>
              </a:rPr>
              <a:t>available.</a:t>
            </a:r>
          </a:p>
          <a:p>
            <a:pPr marL="290830" indent="-171450"/>
            <a:r>
              <a:rPr lang="en-US" sz="2800" dirty="0">
                <a:ea typeface="+mn-lt"/>
                <a:cs typeface="+mn-lt"/>
              </a:rPr>
              <a:t>The MASFA application(s) is available via the </a:t>
            </a:r>
            <a:r>
              <a:rPr lang="en-US" sz="2800" dirty="0">
                <a:ea typeface="+mn-lt"/>
                <a:cs typeface="+mn-lt"/>
                <a:hlinkClick r:id="rId2"/>
              </a:rPr>
              <a:t>Student Experience Portal</a:t>
            </a:r>
            <a:r>
              <a:rPr lang="en-US" sz="2800" dirty="0">
                <a:ea typeface="+mn-lt"/>
                <a:cs typeface="+mn-lt"/>
              </a:rPr>
              <a:t>.  The application collects information to help determine student eligibility for state and institutional financial aid programs.    </a:t>
            </a:r>
          </a:p>
          <a:p>
            <a:pPr marL="290830" indent="-171450"/>
            <a:r>
              <a:rPr lang="en-US" sz="2800" dirty="0">
                <a:ea typeface="+mn-lt"/>
                <a:cs typeface="+mn-lt"/>
              </a:rPr>
              <a:t>It is important that the student read each question carefully, before providing answers.  Please note that answers to certain questions may qualify the student to skip other sections on the form.  [i.e., Special Circumstances, Parental Information]</a:t>
            </a:r>
          </a:p>
          <a:p>
            <a:pPr marL="290830" indent="-171450"/>
            <a:r>
              <a:rPr lang="en-US" sz="2800" dirty="0">
                <a:ea typeface="+mn-lt"/>
                <a:cs typeface="+mn-lt"/>
              </a:rPr>
              <a:t>At the end of the application, the form will require the student (and parent, if student is a dependent) to review and sign the application.</a:t>
            </a:r>
            <a:r>
              <a:rPr lang="en-US" sz="2800" b="1" dirty="0">
                <a:ea typeface="+mn-lt"/>
                <a:cs typeface="+mn-lt"/>
              </a:rPr>
              <a:t>  Selecting the ‘E-Signature’ is the </a:t>
            </a:r>
            <a:r>
              <a:rPr lang="en-US" sz="2800" b="1" dirty="0">
                <a:solidFill>
                  <a:srgbClr val="002060"/>
                </a:solidFill>
                <a:ea typeface="+mn-lt"/>
                <a:cs typeface="+mn-lt"/>
              </a:rPr>
              <a:t>PREFERRED</a:t>
            </a:r>
            <a:r>
              <a:rPr lang="en-US" sz="2800" b="1" dirty="0">
                <a:ea typeface="+mn-lt"/>
                <a:cs typeface="+mn-lt"/>
              </a:rPr>
              <a:t> option in order for the form to automatically calculate a student’s SAI (2024-25 form). </a:t>
            </a:r>
            <a:r>
              <a:rPr lang="en-US" sz="2800" dirty="0">
                <a:ea typeface="+mn-lt"/>
                <a:cs typeface="+mn-lt"/>
              </a:rPr>
              <a:t> Selecting ‘Paper-Signature’ will require a manual review of the signed form by the Massachusetts Office of Student Financial Assistance before an EFC or SAI can be calculated.</a:t>
            </a:r>
            <a:endParaRPr lang="en-US" dirty="0"/>
          </a:p>
        </p:txBody>
      </p:sp>
      <p:sp>
        <p:nvSpPr>
          <p:cNvPr id="4" name="Footer Placeholder 3">
            <a:extLst>
              <a:ext uri="{FF2B5EF4-FFF2-40B4-BE49-F238E27FC236}">
                <a16:creationId xmlns:a16="http://schemas.microsoft.com/office/drawing/2014/main" id="{93353245-EC01-305D-92B8-1F47F201BDBF}"/>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5" name="Slide Number Placeholder 4">
            <a:extLst>
              <a:ext uri="{FF2B5EF4-FFF2-40B4-BE49-F238E27FC236}">
                <a16:creationId xmlns:a16="http://schemas.microsoft.com/office/drawing/2014/main" id="{5D045B55-111F-DA51-A823-C4F6BAB5489B}"/>
              </a:ext>
            </a:extLst>
          </p:cNvPr>
          <p:cNvSpPr>
            <a:spLocks noGrp="1"/>
          </p:cNvSpPr>
          <p:nvPr>
            <p:ph type="sldNum" sz="quarter" idx="12"/>
          </p:nvPr>
        </p:nvSpPr>
        <p:spPr/>
        <p:txBody>
          <a:bodyPr/>
          <a:lstStyle/>
          <a:p>
            <a:fld id="{014AA8A5-7719-4F92-936C-1878CA4626DE}" type="slidenum">
              <a:rPr lang="en-US" smtClean="0"/>
              <a:t>25</a:t>
            </a:fld>
            <a:endParaRPr lang="en-US"/>
          </a:p>
        </p:txBody>
      </p:sp>
    </p:spTree>
    <p:extLst>
      <p:ext uri="{BB962C8B-B14F-4D97-AF65-F5344CB8AC3E}">
        <p14:creationId xmlns:p14="http://schemas.microsoft.com/office/powerpoint/2010/main" val="3639465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EE11C-E618-D351-26D7-C09353E74C42}"/>
              </a:ext>
            </a:extLst>
          </p:cNvPr>
          <p:cNvSpPr>
            <a:spLocks noGrp="1"/>
          </p:cNvSpPr>
          <p:nvPr>
            <p:ph type="title"/>
          </p:nvPr>
        </p:nvSpPr>
        <p:spPr/>
        <p:txBody>
          <a:bodyPr anchor="t"/>
          <a:lstStyle/>
          <a:p>
            <a:r>
              <a:rPr lang="en-US" dirty="0"/>
              <a:t>Scholarship Resources</a:t>
            </a:r>
          </a:p>
        </p:txBody>
      </p:sp>
      <p:sp>
        <p:nvSpPr>
          <p:cNvPr id="3" name="Footer Placeholder 2">
            <a:extLst>
              <a:ext uri="{FF2B5EF4-FFF2-40B4-BE49-F238E27FC236}">
                <a16:creationId xmlns:a16="http://schemas.microsoft.com/office/drawing/2014/main" id="{284D7030-9AEC-BC01-AA67-E497AB85EC50}"/>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graphicFrame>
        <p:nvGraphicFramePr>
          <p:cNvPr id="4" name="Table 3">
            <a:extLst>
              <a:ext uri="{FF2B5EF4-FFF2-40B4-BE49-F238E27FC236}">
                <a16:creationId xmlns:a16="http://schemas.microsoft.com/office/drawing/2014/main" id="{6953A7D3-CCC5-3CC4-8845-45CF9DB615AE}"/>
              </a:ext>
            </a:extLst>
          </p:cNvPr>
          <p:cNvGraphicFramePr>
            <a:graphicFrameLocks noGrp="1"/>
          </p:cNvGraphicFramePr>
          <p:nvPr>
            <p:extLst>
              <p:ext uri="{D42A27DB-BD31-4B8C-83A1-F6EECF244321}">
                <p14:modId xmlns:p14="http://schemas.microsoft.com/office/powerpoint/2010/main" val="1687687651"/>
              </p:ext>
            </p:extLst>
          </p:nvPr>
        </p:nvGraphicFramePr>
        <p:xfrm>
          <a:off x="1121953" y="2478256"/>
          <a:ext cx="9484029" cy="2473960"/>
        </p:xfrm>
        <a:graphic>
          <a:graphicData uri="http://schemas.openxmlformats.org/drawingml/2006/table">
            <a:tbl>
              <a:tblPr firstRow="1" bandRow="1">
                <a:tableStyleId>{21E4AEA4-8DFA-4A89-87EB-49C32662AFE0}</a:tableStyleId>
              </a:tblPr>
              <a:tblGrid>
                <a:gridCol w="3161343">
                  <a:extLst>
                    <a:ext uri="{9D8B030D-6E8A-4147-A177-3AD203B41FA5}">
                      <a16:colId xmlns:a16="http://schemas.microsoft.com/office/drawing/2014/main" val="4087789302"/>
                    </a:ext>
                  </a:extLst>
                </a:gridCol>
                <a:gridCol w="3161343">
                  <a:extLst>
                    <a:ext uri="{9D8B030D-6E8A-4147-A177-3AD203B41FA5}">
                      <a16:colId xmlns:a16="http://schemas.microsoft.com/office/drawing/2014/main" val="3810106176"/>
                    </a:ext>
                  </a:extLst>
                </a:gridCol>
                <a:gridCol w="3161343">
                  <a:extLst>
                    <a:ext uri="{9D8B030D-6E8A-4147-A177-3AD203B41FA5}">
                      <a16:colId xmlns:a16="http://schemas.microsoft.com/office/drawing/2014/main" val="318264687"/>
                    </a:ext>
                  </a:extLst>
                </a:gridCol>
              </a:tblGrid>
              <a:tr h="370840">
                <a:tc>
                  <a:txBody>
                    <a:bodyPr/>
                    <a:lstStyle/>
                    <a:p>
                      <a:pPr algn="ctr"/>
                      <a:r>
                        <a:rPr lang="en-US" dirty="0"/>
                        <a:t>Immigrants Rising</a:t>
                      </a:r>
                    </a:p>
                  </a:txBody>
                  <a:tcPr/>
                </a:tc>
                <a:tc>
                  <a:txBody>
                    <a:bodyPr/>
                    <a:lstStyle/>
                    <a:p>
                      <a:pPr algn="ctr"/>
                      <a:r>
                        <a:rPr lang="en-US" dirty="0"/>
                        <a:t>Dreamer’s Roadmap App </a:t>
                      </a:r>
                    </a:p>
                  </a:txBody>
                  <a:tcPr/>
                </a:tc>
                <a:tc>
                  <a:txBody>
                    <a:bodyPr/>
                    <a:lstStyle/>
                    <a:p>
                      <a:pPr algn="ctr"/>
                      <a:r>
                        <a:rPr lang="en-US" dirty="0"/>
                        <a:t>MALDEF</a:t>
                      </a:r>
                    </a:p>
                  </a:txBody>
                  <a:tcPr/>
                </a:tc>
                <a:extLst>
                  <a:ext uri="{0D108BD9-81ED-4DB2-BD59-A6C34878D82A}">
                    <a16:rowId xmlns:a16="http://schemas.microsoft.com/office/drawing/2014/main" val="2067045225"/>
                  </a:ext>
                </a:extLst>
              </a:tr>
              <a:tr h="370840">
                <a:tc>
                  <a:txBody>
                    <a:bodyPr/>
                    <a:lstStyle/>
                    <a:p>
                      <a:r>
                        <a:rPr lang="en-US" sz="1800" b="0" kern="1200" dirty="0">
                          <a:solidFill>
                            <a:schemeClr val="dk1"/>
                          </a:solidFill>
                          <a:effectLst/>
                        </a:rPr>
                        <a:t>Scholarship resource guide PDF with an interactive filter tool</a:t>
                      </a:r>
                      <a:endParaRPr lang="en-US" dirty="0"/>
                    </a:p>
                  </a:txBody>
                  <a:tcPr/>
                </a:tc>
                <a:tc>
                  <a:txBody>
                    <a:bodyPr/>
                    <a:lstStyle/>
                    <a:p>
                      <a:r>
                        <a:rPr lang="en-US" dirty="0"/>
                        <a:t>Intuitive app designed by and for undocumented students</a:t>
                      </a:r>
                    </a:p>
                  </a:txBody>
                  <a:tcPr/>
                </a:tc>
                <a:tc>
                  <a:txBody>
                    <a:bodyPr/>
                    <a:lstStyle/>
                    <a:p>
                      <a:r>
                        <a:rPr lang="en-US" sz="1800" b="0" kern="1200" dirty="0">
                          <a:solidFill>
                            <a:schemeClr val="dk1"/>
                          </a:solidFill>
                          <a:effectLst/>
                        </a:rPr>
                        <a:t>A great, inclusive list of scholarships that do not require citizenship status to apply</a:t>
                      </a:r>
                      <a:endParaRPr lang="en-US" dirty="0"/>
                    </a:p>
                  </a:txBody>
                  <a:tcPr/>
                </a:tc>
                <a:extLst>
                  <a:ext uri="{0D108BD9-81ED-4DB2-BD59-A6C34878D82A}">
                    <a16:rowId xmlns:a16="http://schemas.microsoft.com/office/drawing/2014/main" val="284025043"/>
                  </a:ext>
                </a:extLst>
              </a:tr>
              <a:tr h="370840">
                <a:tc>
                  <a:txBody>
                    <a:bodyPr/>
                    <a:lstStyle/>
                    <a:p>
                      <a:r>
                        <a:rPr lang="en-US" dirty="0">
                          <a:solidFill>
                            <a:schemeClr val="tx2"/>
                          </a:solidFill>
                          <a:hlinkClick r:id="rId2">
                            <a:extLst>
                              <a:ext uri="{A12FA001-AC4F-418D-AE19-62706E023703}">
                                <ahyp:hlinkClr xmlns:ahyp="http://schemas.microsoft.com/office/drawing/2018/hyperlinkcolor" val="tx"/>
                              </a:ext>
                            </a:extLst>
                          </a:hlinkClick>
                        </a:rPr>
                        <a:t>https://immigrantsrising.org/resource/list-of-scholarships-and-fellowships/</a:t>
                      </a:r>
                      <a:endParaRPr lang="en-US" dirty="0">
                        <a:solidFill>
                          <a:schemeClr val="tx2"/>
                        </a:solidFill>
                      </a:endParaRPr>
                    </a:p>
                  </a:txBody>
                  <a:tcPr/>
                </a:tc>
                <a:tc>
                  <a:txBody>
                    <a:bodyPr/>
                    <a:lstStyle/>
                    <a:p>
                      <a:r>
                        <a:rPr lang="en-US" dirty="0">
                          <a:solidFill>
                            <a:schemeClr val="tx2"/>
                          </a:solidFill>
                          <a:hlinkClick r:id="rId3">
                            <a:extLst>
                              <a:ext uri="{A12FA001-AC4F-418D-AE19-62706E023703}">
                                <ahyp:hlinkClr xmlns:ahyp="http://schemas.microsoft.com/office/drawing/2018/hyperlinkcolor" val="tx"/>
                              </a:ext>
                            </a:extLst>
                          </a:hlinkClick>
                        </a:rPr>
                        <a:t>https://dreamersroadmap.org/scholarships</a:t>
                      </a:r>
                      <a:endParaRPr lang="en-US" dirty="0">
                        <a:solidFill>
                          <a:schemeClr val="tx2"/>
                        </a:solidFill>
                      </a:endParaRPr>
                    </a:p>
                    <a:p>
                      <a:endParaRPr lang="en-US" dirty="0"/>
                    </a:p>
                  </a:txBody>
                  <a:tcPr/>
                </a:tc>
                <a:tc>
                  <a:txBody>
                    <a:bodyPr/>
                    <a:lstStyle/>
                    <a:p>
                      <a:r>
                        <a:rPr lang="en-US" dirty="0">
                          <a:solidFill>
                            <a:schemeClr val="tx2"/>
                          </a:solidFill>
                        </a:rPr>
                        <a:t>https://www.maldef.org/resources/scholarship-resources/</a:t>
                      </a:r>
                    </a:p>
                  </a:txBody>
                  <a:tcPr/>
                </a:tc>
                <a:extLst>
                  <a:ext uri="{0D108BD9-81ED-4DB2-BD59-A6C34878D82A}">
                    <a16:rowId xmlns:a16="http://schemas.microsoft.com/office/drawing/2014/main" val="2331000061"/>
                  </a:ext>
                </a:extLst>
              </a:tr>
            </a:tbl>
          </a:graphicData>
        </a:graphic>
      </p:graphicFrame>
    </p:spTree>
    <p:extLst>
      <p:ext uri="{BB962C8B-B14F-4D97-AF65-F5344CB8AC3E}">
        <p14:creationId xmlns:p14="http://schemas.microsoft.com/office/powerpoint/2010/main" val="3210092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B7A4-E573-CD8C-B227-4846B600BD3D}"/>
              </a:ext>
            </a:extLst>
          </p:cNvPr>
          <p:cNvSpPr>
            <a:spLocks noGrp="1"/>
          </p:cNvSpPr>
          <p:nvPr>
            <p:ph type="title"/>
          </p:nvPr>
        </p:nvSpPr>
        <p:spPr/>
        <p:txBody>
          <a:bodyPr anchor="t"/>
          <a:lstStyle/>
          <a:p>
            <a:r>
              <a:rPr lang="en-US" dirty="0"/>
              <a:t>Stay Informed and Next Steps </a:t>
            </a:r>
          </a:p>
        </p:txBody>
      </p:sp>
      <p:sp>
        <p:nvSpPr>
          <p:cNvPr id="3" name="Content Placeholder 2">
            <a:extLst>
              <a:ext uri="{FF2B5EF4-FFF2-40B4-BE49-F238E27FC236}">
                <a16:creationId xmlns:a16="http://schemas.microsoft.com/office/drawing/2014/main" id="{257640E7-CF41-EA35-D81D-92B98BF51438}"/>
              </a:ext>
            </a:extLst>
          </p:cNvPr>
          <p:cNvSpPr>
            <a:spLocks noGrp="1"/>
          </p:cNvSpPr>
          <p:nvPr>
            <p:ph idx="1"/>
          </p:nvPr>
        </p:nvSpPr>
        <p:spPr/>
        <p:txBody>
          <a:bodyPr>
            <a:normAutofit/>
          </a:bodyPr>
          <a:lstStyle/>
          <a:p>
            <a:pPr marL="0" indent="0" rtl="0" fontAlgn="base">
              <a:spcBef>
                <a:spcPts val="0"/>
              </a:spcBef>
              <a:spcAft>
                <a:spcPts val="0"/>
              </a:spcAft>
              <a:buNone/>
            </a:pPr>
            <a:r>
              <a:rPr lang="en-US" sz="1800" b="1" i="0" u="none" strike="noStrike" dirty="0">
                <a:effectLst/>
              </a:rPr>
              <a:t>Search for the closest Immigrant and Refugee Coalition to you, as local is best when pointing specific families to trusted legal aid. In Massachusetts, it’s </a:t>
            </a:r>
            <a:r>
              <a:rPr lang="en-US" sz="1800" b="1" i="0" u="sng" strike="noStrike" dirty="0">
                <a:solidFill>
                  <a:schemeClr val="tx2"/>
                </a:solidFill>
                <a:effectLst/>
                <a:hlinkClick r:id="rId2">
                  <a:extLst>
                    <a:ext uri="{A12FA001-AC4F-418D-AE19-62706E023703}">
                      <ahyp:hlinkClr xmlns:ahyp="http://schemas.microsoft.com/office/drawing/2018/hyperlinkcolor" val="tx"/>
                    </a:ext>
                  </a:extLst>
                </a:hlinkClick>
              </a:rPr>
              <a:t>MIRA</a:t>
            </a:r>
            <a:r>
              <a:rPr lang="en-US" sz="1800" b="1" i="0" u="none" strike="noStrike" dirty="0">
                <a:effectLst/>
              </a:rPr>
              <a:t>! </a:t>
            </a:r>
          </a:p>
          <a:p>
            <a:pPr marL="0" indent="0" rtl="0" fontAlgn="base">
              <a:spcBef>
                <a:spcPts val="1200"/>
              </a:spcBef>
              <a:spcAft>
                <a:spcPts val="0"/>
              </a:spcAft>
              <a:buNone/>
            </a:pPr>
            <a:r>
              <a:rPr lang="en-US" sz="1800" b="1" i="0" u="none" strike="noStrike" dirty="0">
                <a:effectLst/>
              </a:rPr>
              <a:t>Refer to trusted legal sources online like </a:t>
            </a:r>
          </a:p>
          <a:p>
            <a:pPr marL="742950" lvl="1" indent="-285750" rtl="0" fontAlgn="base">
              <a:spcBef>
                <a:spcPts val="0"/>
              </a:spcBef>
              <a:spcAft>
                <a:spcPts val="0"/>
              </a:spcAft>
              <a:buFont typeface="+mj-lt"/>
              <a:buAutoNum type="arabicPeriod"/>
            </a:pPr>
            <a:r>
              <a:rPr lang="en-US" sz="1800" b="0" i="0" u="sng" strike="noStrike" dirty="0">
                <a:solidFill>
                  <a:schemeClr val="tx2"/>
                </a:solidFill>
                <a:effectLst/>
                <a:hlinkClick r:id="rId3">
                  <a:extLst>
                    <a:ext uri="{A12FA001-AC4F-418D-AE19-62706E023703}">
                      <ahyp:hlinkClr xmlns:ahyp="http://schemas.microsoft.com/office/drawing/2018/hyperlinkcolor" val="tx"/>
                    </a:ext>
                  </a:extLst>
                </a:hlinkClick>
              </a:rPr>
              <a:t>Catholic Legal Immigration Network</a:t>
            </a:r>
            <a:endParaRPr lang="en-US" sz="1800" b="0" i="0" u="none" strike="noStrike" dirty="0">
              <a:solidFill>
                <a:schemeClr val="tx2"/>
              </a:solidFill>
              <a:effectLst/>
            </a:endParaRPr>
          </a:p>
          <a:p>
            <a:pPr marL="742950" lvl="1" indent="-285750" rtl="0" fontAlgn="base">
              <a:spcBef>
                <a:spcPts val="0"/>
              </a:spcBef>
              <a:spcAft>
                <a:spcPts val="0"/>
              </a:spcAft>
              <a:buFont typeface="+mj-lt"/>
              <a:buAutoNum type="arabicPeriod"/>
            </a:pPr>
            <a:r>
              <a:rPr lang="en-US" sz="1800" b="0" i="0" u="sng" strike="noStrike" dirty="0">
                <a:solidFill>
                  <a:schemeClr val="tx2"/>
                </a:solidFill>
                <a:effectLst/>
                <a:hlinkClick r:id="rId4">
                  <a:extLst>
                    <a:ext uri="{A12FA001-AC4F-418D-AE19-62706E023703}">
                      <ahyp:hlinkClr xmlns:ahyp="http://schemas.microsoft.com/office/drawing/2018/hyperlinkcolor" val="tx"/>
                    </a:ext>
                  </a:extLst>
                </a:hlinkClick>
              </a:rPr>
              <a:t>National Immigration Law Center</a:t>
            </a:r>
            <a:r>
              <a:rPr lang="en-US" sz="1800" b="0" i="0" u="none" strike="noStrike" dirty="0">
                <a:effectLst/>
              </a:rPr>
              <a:t> (linked earlier too!) </a:t>
            </a:r>
          </a:p>
          <a:p>
            <a:pPr marL="742950" lvl="1" indent="-285750" rtl="0" fontAlgn="base">
              <a:spcBef>
                <a:spcPts val="0"/>
              </a:spcBef>
              <a:spcAft>
                <a:spcPts val="0"/>
              </a:spcAft>
              <a:buFont typeface="+mj-lt"/>
              <a:buAutoNum type="arabicPeriod"/>
            </a:pPr>
            <a:r>
              <a:rPr lang="en-US" sz="1800" b="0" i="0" u="none" strike="noStrike" dirty="0">
                <a:effectLst/>
              </a:rPr>
              <a:t>The</a:t>
            </a:r>
            <a:r>
              <a:rPr lang="en-US" sz="1800" b="0" i="0" u="sng" strike="noStrike" dirty="0">
                <a:effectLst/>
                <a:hlinkClick r:id="rId5">
                  <a:extLst>
                    <a:ext uri="{A12FA001-AC4F-418D-AE19-62706E023703}">
                      <ahyp:hlinkClr xmlns:ahyp="http://schemas.microsoft.com/office/drawing/2018/hyperlinkcolor" val="tx"/>
                    </a:ext>
                  </a:extLst>
                </a:hlinkClick>
              </a:rPr>
              <a:t> </a:t>
            </a:r>
            <a:r>
              <a:rPr lang="en-US" sz="1800" b="0" i="0" u="sng" strike="noStrike" dirty="0">
                <a:solidFill>
                  <a:schemeClr val="tx2"/>
                </a:solidFill>
                <a:effectLst/>
                <a:hlinkClick r:id="rId5">
                  <a:extLst>
                    <a:ext uri="{A12FA001-AC4F-418D-AE19-62706E023703}">
                      <ahyp:hlinkClr xmlns:ahyp="http://schemas.microsoft.com/office/drawing/2018/hyperlinkcolor" val="tx"/>
                    </a:ext>
                  </a:extLst>
                </a:hlinkClick>
              </a:rPr>
              <a:t>Immigrant Legal Resource Center</a:t>
            </a:r>
            <a:r>
              <a:rPr lang="en-US" sz="1800" b="0" i="0" u="none" strike="noStrike" dirty="0">
                <a:solidFill>
                  <a:schemeClr val="tx2"/>
                </a:solidFill>
                <a:effectLst/>
              </a:rPr>
              <a:t> </a:t>
            </a:r>
            <a:r>
              <a:rPr lang="en-US" sz="1800" b="0" i="0" u="none" strike="noStrike" dirty="0">
                <a:effectLst/>
              </a:rPr>
              <a:t>has the red “know your rights cards” available </a:t>
            </a:r>
          </a:p>
          <a:p>
            <a:pPr marL="0" indent="0" rtl="0" fontAlgn="base">
              <a:spcBef>
                <a:spcPts val="1200"/>
              </a:spcBef>
              <a:buNone/>
            </a:pPr>
            <a:r>
              <a:rPr lang="en-US" sz="1800" b="1" i="0" u="none" strike="noStrike" dirty="0">
                <a:effectLst/>
              </a:rPr>
              <a:t>Know about IMMIGRANT-led organizations and advocacy groups</a:t>
            </a:r>
          </a:p>
          <a:p>
            <a:pPr marL="742950" lvl="1" indent="-285750" rtl="0" fontAlgn="base">
              <a:spcBef>
                <a:spcPts val="0"/>
              </a:spcBef>
              <a:spcAft>
                <a:spcPts val="0"/>
              </a:spcAft>
              <a:buFont typeface="+mj-lt"/>
              <a:buAutoNum type="arabicPeriod"/>
            </a:pPr>
            <a:r>
              <a:rPr lang="en-US" sz="1800" b="0" i="0" u="none" strike="noStrike" dirty="0">
                <a:effectLst/>
              </a:rPr>
              <a:t>One of the longest running is </a:t>
            </a:r>
            <a:r>
              <a:rPr lang="en-US" sz="1800" b="0" i="0" u="sng" strike="noStrike" dirty="0">
                <a:solidFill>
                  <a:schemeClr val="tx2"/>
                </a:solidFill>
                <a:effectLst/>
                <a:hlinkClick r:id="rId6">
                  <a:extLst>
                    <a:ext uri="{A12FA001-AC4F-418D-AE19-62706E023703}">
                      <ahyp:hlinkClr xmlns:ahyp="http://schemas.microsoft.com/office/drawing/2018/hyperlinkcolor" val="tx"/>
                    </a:ext>
                  </a:extLst>
                </a:hlinkClick>
              </a:rPr>
              <a:t>UNITED WE DREAM</a:t>
            </a:r>
            <a:r>
              <a:rPr lang="en-US" sz="1800" b="0" i="0" u="none" strike="noStrike" dirty="0">
                <a:effectLst/>
              </a:rPr>
              <a:t>. The organizers there were the backbone of the early 2010s push for reform that brought forth DACA.</a:t>
            </a:r>
          </a:p>
          <a:p>
            <a:pPr lvl="2" fontAlgn="base">
              <a:spcBef>
                <a:spcPts val="0"/>
              </a:spcBef>
            </a:pPr>
            <a:r>
              <a:rPr lang="en-US" sz="1800" b="0" i="0" u="none" strike="noStrike" dirty="0">
                <a:effectLst/>
              </a:rPr>
              <a:t>They have a definitive </a:t>
            </a:r>
            <a:r>
              <a:rPr lang="en-US" sz="1800" b="0" i="0" u="sng" strike="noStrike" dirty="0">
                <a:solidFill>
                  <a:schemeClr val="tx2"/>
                </a:solidFill>
                <a:effectLst/>
                <a:hlinkClick r:id="rId7">
                  <a:extLst>
                    <a:ext uri="{A12FA001-AC4F-418D-AE19-62706E023703}">
                      <ahyp:hlinkClr xmlns:ahyp="http://schemas.microsoft.com/office/drawing/2018/hyperlinkcolor" val="tx"/>
                    </a:ext>
                  </a:extLst>
                </a:hlinkClick>
              </a:rPr>
              <a:t>Know your Rights Guide </a:t>
            </a:r>
            <a:endParaRPr lang="en-US" sz="1800" b="0" i="0" u="none" strike="noStrike" dirty="0">
              <a:solidFill>
                <a:schemeClr val="tx2"/>
              </a:solidFill>
              <a:effectLst/>
            </a:endParaRPr>
          </a:p>
          <a:p>
            <a:pPr marL="742950" lvl="1" indent="-285750" rtl="0" fontAlgn="base">
              <a:spcBef>
                <a:spcPts val="0"/>
              </a:spcBef>
              <a:spcAft>
                <a:spcPts val="0"/>
              </a:spcAft>
              <a:buFont typeface="+mj-lt"/>
              <a:buAutoNum type="arabicPeriod"/>
            </a:pPr>
            <a:r>
              <a:rPr lang="en-US" sz="1800" b="0" i="0" u="sng" strike="noStrike" dirty="0">
                <a:solidFill>
                  <a:schemeClr val="tx2"/>
                </a:solidFill>
                <a:effectLst/>
                <a:hlinkClick r:id="rId8">
                  <a:extLst>
                    <a:ext uri="{A12FA001-AC4F-418D-AE19-62706E023703}">
                      <ahyp:hlinkClr xmlns:ahyp="http://schemas.microsoft.com/office/drawing/2018/hyperlinkcolor" val="tx"/>
                    </a:ext>
                  </a:extLst>
                </a:hlinkClick>
              </a:rPr>
              <a:t>Immigrants Rising</a:t>
            </a:r>
            <a:r>
              <a:rPr lang="en-US" sz="1800" b="0" i="0" u="none" strike="noStrike" dirty="0">
                <a:solidFill>
                  <a:schemeClr val="tx2"/>
                </a:solidFill>
                <a:effectLst/>
              </a:rPr>
              <a:t> </a:t>
            </a:r>
            <a:r>
              <a:rPr lang="en-US" sz="1800" b="0" i="0" u="none" strike="noStrike" dirty="0">
                <a:effectLst/>
              </a:rPr>
              <a:t>(originally started by educator allies) and has great resources, including a great “</a:t>
            </a:r>
            <a:r>
              <a:rPr lang="en-US" sz="1800" b="1" i="0" u="none" strike="noStrike" dirty="0">
                <a:effectLst/>
                <a:hlinkClick r:id="rId9"/>
              </a:rPr>
              <a:t>independent contractor guidebook</a:t>
            </a:r>
            <a:r>
              <a:rPr lang="en-US" sz="1800" b="0" i="0" u="none" strike="noStrike" dirty="0">
                <a:effectLst/>
              </a:rPr>
              <a:t>”!) </a:t>
            </a:r>
          </a:p>
          <a:p>
            <a:pPr marL="742950" lvl="1" indent="-285750" rtl="0" fontAlgn="base">
              <a:spcBef>
                <a:spcPts val="0"/>
              </a:spcBef>
              <a:spcAft>
                <a:spcPts val="0"/>
              </a:spcAft>
              <a:buFont typeface="+mj-lt"/>
              <a:buAutoNum type="arabicPeriod"/>
            </a:pPr>
            <a:r>
              <a:rPr lang="en-US" sz="1800" b="0" i="0" u="sng" strike="noStrike" dirty="0" err="1">
                <a:solidFill>
                  <a:schemeClr val="tx2"/>
                </a:solidFill>
                <a:effectLst/>
                <a:hlinkClick r:id="rId10">
                  <a:extLst>
                    <a:ext uri="{A12FA001-AC4F-418D-AE19-62706E023703}">
                      <ahyp:hlinkClr xmlns:ahyp="http://schemas.microsoft.com/office/drawing/2018/hyperlinkcolor" val="tx"/>
                    </a:ext>
                  </a:extLst>
                </a:hlinkClick>
              </a:rPr>
              <a:t>ImmSchools</a:t>
            </a:r>
            <a:r>
              <a:rPr lang="en-US" sz="1800" b="0" i="0" u="none" strike="noStrike" dirty="0">
                <a:effectLst/>
              </a:rPr>
              <a:t> - a wonderful new immigrant-led organization with great toolkits for educational organizations; see post in an earlier </a:t>
            </a:r>
            <a:r>
              <a:rPr lang="en-US" sz="1800" dirty="0"/>
              <a:t>slide</a:t>
            </a:r>
            <a:endParaRPr lang="en-US" sz="3600" dirty="0"/>
          </a:p>
        </p:txBody>
      </p:sp>
      <p:sp>
        <p:nvSpPr>
          <p:cNvPr id="4" name="Footer Placeholder 3">
            <a:extLst>
              <a:ext uri="{FF2B5EF4-FFF2-40B4-BE49-F238E27FC236}">
                <a16:creationId xmlns:a16="http://schemas.microsoft.com/office/drawing/2014/main" id="{D8ECDDC8-44E6-3BFE-222E-816D351FA423}"/>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5" name="Slide Number Placeholder 4">
            <a:extLst>
              <a:ext uri="{FF2B5EF4-FFF2-40B4-BE49-F238E27FC236}">
                <a16:creationId xmlns:a16="http://schemas.microsoft.com/office/drawing/2014/main" id="{48716D87-0030-0546-4DE6-5D150B1C068C}"/>
              </a:ext>
            </a:extLst>
          </p:cNvPr>
          <p:cNvSpPr>
            <a:spLocks noGrp="1"/>
          </p:cNvSpPr>
          <p:nvPr>
            <p:ph type="sldNum" sz="quarter" idx="12"/>
          </p:nvPr>
        </p:nvSpPr>
        <p:spPr/>
        <p:txBody>
          <a:bodyPr/>
          <a:lstStyle/>
          <a:p>
            <a:fld id="{014AA8A5-7719-4F92-936C-1878CA4626DE}" type="slidenum">
              <a:rPr lang="en-US" smtClean="0"/>
              <a:t>27</a:t>
            </a:fld>
            <a:endParaRPr lang="en-US"/>
          </a:p>
        </p:txBody>
      </p:sp>
    </p:spTree>
    <p:extLst>
      <p:ext uri="{BB962C8B-B14F-4D97-AF65-F5344CB8AC3E}">
        <p14:creationId xmlns:p14="http://schemas.microsoft.com/office/powerpoint/2010/main" val="650375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56" name="Google Shape;756;p36"/>
          <p:cNvSpPr txBox="1">
            <a:spLocks noGrp="1"/>
          </p:cNvSpPr>
          <p:nvPr>
            <p:ph type="title"/>
          </p:nvPr>
        </p:nvSpPr>
        <p:spPr>
          <a:xfrm>
            <a:off x="374140" y="365126"/>
            <a:ext cx="11547985" cy="1325563"/>
          </a:xfrm>
          <a:noFill/>
          <a:ln>
            <a:noFill/>
            <a:prstDash/>
          </a:ln>
          <a:effectLst/>
        </p:spPr>
        <p:txBody>
          <a:bodyPr rot="0" spcFirstLastPara="1" vertOverflow="overflow" horzOverflow="overflow" vert="horz" wrap="square" lIns="60950" tIns="30467" rIns="60950" bIns="30467" numCol="1" spcCol="0" rtlCol="0" fromWordArt="0" anchor="t" anchorCtr="0" forceAA="0" compatLnSpc="1">
            <a:prstTxWarp prst="textNoShape">
              <a:avLst/>
            </a:prstTxWarp>
            <a:noAutofit/>
          </a:bodyPr>
          <a:lstStyle/>
          <a:p>
            <a:r>
              <a:rPr lang="en-US" dirty="0"/>
              <a:t>Connect with MEFA on Social Media</a:t>
            </a:r>
          </a:p>
        </p:txBody>
      </p:sp>
      <p:grpSp>
        <p:nvGrpSpPr>
          <p:cNvPr id="2" name="Group 1" descr="Decortaive object"/>
          <p:cNvGrpSpPr/>
          <p:nvPr/>
        </p:nvGrpSpPr>
        <p:grpSpPr>
          <a:xfrm>
            <a:off x="2121046" y="2511811"/>
            <a:ext cx="7851630" cy="2183365"/>
            <a:chOff x="3181568" y="3767714"/>
            <a:chExt cx="11777445" cy="3275047"/>
          </a:xfrm>
          <a:solidFill>
            <a:schemeClr val="accent4"/>
          </a:solidFill>
        </p:grpSpPr>
        <p:sp>
          <p:nvSpPr>
            <p:cNvPr id="748" name="Google Shape;748;p36"/>
            <p:cNvSpPr/>
            <p:nvPr/>
          </p:nvSpPr>
          <p:spPr>
            <a:xfrm>
              <a:off x="10202795" y="5155436"/>
              <a:ext cx="4756218" cy="507760"/>
            </a:xfrm>
            <a:prstGeom prst="rect">
              <a:avLst/>
            </a:prstGeom>
            <a:grpFill/>
            <a:ln>
              <a:noFill/>
            </a:ln>
          </p:spPr>
          <p:txBody>
            <a:bodyPr spcFirstLastPara="1" wrap="square" lIns="60950" tIns="30467" rIns="60950" bIns="30467" anchor="ctr" anchorCtr="0">
              <a:noAutofit/>
            </a:bodyPr>
            <a:lstStyle/>
            <a:p>
              <a:pPr algn="ctr"/>
              <a:endParaRPr sz="2005">
                <a:solidFill>
                  <a:schemeClr val="lt1"/>
                </a:solidFill>
                <a:latin typeface="Calibri"/>
                <a:ea typeface="Calibri"/>
                <a:cs typeface="Calibri"/>
                <a:sym typeface="Calibri"/>
              </a:endParaRPr>
            </a:p>
          </p:txBody>
        </p:sp>
        <p:sp>
          <p:nvSpPr>
            <p:cNvPr id="749" name="Google Shape;749;p36"/>
            <p:cNvSpPr/>
            <p:nvPr/>
          </p:nvSpPr>
          <p:spPr>
            <a:xfrm>
              <a:off x="9481237" y="4933155"/>
              <a:ext cx="946966" cy="946966"/>
            </a:xfrm>
            <a:prstGeom prst="ellipse">
              <a:avLst/>
            </a:prstGeom>
            <a:grpFill/>
            <a:ln>
              <a:noFill/>
            </a:ln>
          </p:spPr>
          <p:txBody>
            <a:bodyPr spcFirstLastPara="1" wrap="square" lIns="60950" tIns="30467" rIns="60950" bIns="30467" anchor="ctr" anchorCtr="0">
              <a:noAutofit/>
            </a:bodyPr>
            <a:lstStyle/>
            <a:p>
              <a:pPr algn="ctr"/>
              <a:endParaRPr sz="2005">
                <a:solidFill>
                  <a:schemeClr val="lt1"/>
                </a:solidFill>
                <a:latin typeface="Calibri"/>
                <a:ea typeface="Calibri"/>
                <a:cs typeface="Calibri"/>
                <a:sym typeface="Calibri"/>
              </a:endParaRPr>
            </a:p>
          </p:txBody>
        </p:sp>
        <p:sp>
          <p:nvSpPr>
            <p:cNvPr id="750" name="Google Shape;750;p36"/>
            <p:cNvSpPr/>
            <p:nvPr/>
          </p:nvSpPr>
          <p:spPr>
            <a:xfrm>
              <a:off x="10202795" y="3989995"/>
              <a:ext cx="4756218" cy="507760"/>
            </a:xfrm>
            <a:prstGeom prst="rect">
              <a:avLst/>
            </a:prstGeom>
            <a:grpFill/>
            <a:ln>
              <a:noFill/>
            </a:ln>
          </p:spPr>
          <p:txBody>
            <a:bodyPr spcFirstLastPara="1" wrap="square" lIns="60950" tIns="30467" rIns="60950" bIns="30467" anchor="ctr" anchorCtr="0">
              <a:noAutofit/>
            </a:bodyPr>
            <a:lstStyle/>
            <a:p>
              <a:pPr algn="ctr"/>
              <a:endParaRPr sz="2005">
                <a:solidFill>
                  <a:schemeClr val="lt1"/>
                </a:solidFill>
                <a:latin typeface="Calibri"/>
                <a:ea typeface="Calibri"/>
                <a:cs typeface="Calibri"/>
                <a:sym typeface="Calibri"/>
              </a:endParaRPr>
            </a:p>
          </p:txBody>
        </p:sp>
        <p:sp>
          <p:nvSpPr>
            <p:cNvPr id="751" name="Google Shape;751;p36"/>
            <p:cNvSpPr/>
            <p:nvPr/>
          </p:nvSpPr>
          <p:spPr>
            <a:xfrm>
              <a:off x="9481237" y="3767714"/>
              <a:ext cx="946966" cy="946966"/>
            </a:xfrm>
            <a:prstGeom prst="ellipse">
              <a:avLst/>
            </a:prstGeom>
            <a:grpFill/>
            <a:ln>
              <a:noFill/>
            </a:ln>
          </p:spPr>
          <p:txBody>
            <a:bodyPr spcFirstLastPara="1" wrap="square" lIns="60950" tIns="30467" rIns="60950" bIns="30467" anchor="ctr" anchorCtr="0">
              <a:noAutofit/>
            </a:bodyPr>
            <a:lstStyle/>
            <a:p>
              <a:pPr algn="ctr"/>
              <a:endParaRPr sz="2005">
                <a:solidFill>
                  <a:schemeClr val="lt1"/>
                </a:solidFill>
                <a:latin typeface="Calibri"/>
                <a:ea typeface="Calibri"/>
                <a:cs typeface="Calibri"/>
                <a:sym typeface="Calibri"/>
              </a:endParaRPr>
            </a:p>
          </p:txBody>
        </p:sp>
        <p:sp>
          <p:nvSpPr>
            <p:cNvPr id="752" name="Google Shape;752;p36"/>
            <p:cNvSpPr/>
            <p:nvPr/>
          </p:nvSpPr>
          <p:spPr>
            <a:xfrm>
              <a:off x="3903126" y="6318076"/>
              <a:ext cx="4756218" cy="507760"/>
            </a:xfrm>
            <a:prstGeom prst="rect">
              <a:avLst/>
            </a:prstGeom>
            <a:grpFill/>
            <a:ln>
              <a:noFill/>
            </a:ln>
          </p:spPr>
          <p:txBody>
            <a:bodyPr spcFirstLastPara="1" wrap="square" lIns="60950" tIns="30467" rIns="60950" bIns="30467" anchor="ctr" anchorCtr="0">
              <a:noAutofit/>
            </a:bodyPr>
            <a:lstStyle/>
            <a:p>
              <a:pPr algn="ctr"/>
              <a:endParaRPr sz="2005">
                <a:solidFill>
                  <a:schemeClr val="lt1"/>
                </a:solidFill>
                <a:latin typeface="Calibri"/>
                <a:ea typeface="Calibri"/>
                <a:cs typeface="Calibri"/>
                <a:sym typeface="Calibri"/>
              </a:endParaRPr>
            </a:p>
          </p:txBody>
        </p:sp>
        <p:sp>
          <p:nvSpPr>
            <p:cNvPr id="753" name="Google Shape;753;p36"/>
            <p:cNvSpPr/>
            <p:nvPr/>
          </p:nvSpPr>
          <p:spPr>
            <a:xfrm>
              <a:off x="3181568" y="6095795"/>
              <a:ext cx="946966" cy="946966"/>
            </a:xfrm>
            <a:prstGeom prst="ellipse">
              <a:avLst/>
            </a:prstGeom>
            <a:grpFill/>
            <a:ln>
              <a:noFill/>
            </a:ln>
          </p:spPr>
          <p:txBody>
            <a:bodyPr spcFirstLastPara="1" wrap="square" lIns="60950" tIns="30467" rIns="60950" bIns="30467" anchor="ctr" anchorCtr="0">
              <a:noAutofit/>
            </a:bodyPr>
            <a:lstStyle/>
            <a:p>
              <a:pPr algn="ctr"/>
              <a:endParaRPr sz="2005">
                <a:solidFill>
                  <a:schemeClr val="lt1"/>
                </a:solidFill>
                <a:latin typeface="Calibri"/>
                <a:ea typeface="Calibri"/>
                <a:cs typeface="Calibri"/>
                <a:sym typeface="Calibri"/>
              </a:endParaRPr>
            </a:p>
          </p:txBody>
        </p:sp>
        <p:sp>
          <p:nvSpPr>
            <p:cNvPr id="754" name="Google Shape;754;p36"/>
            <p:cNvSpPr/>
            <p:nvPr/>
          </p:nvSpPr>
          <p:spPr>
            <a:xfrm>
              <a:off x="3903247" y="5154502"/>
              <a:ext cx="4756218" cy="507760"/>
            </a:xfrm>
            <a:prstGeom prst="rect">
              <a:avLst/>
            </a:prstGeom>
            <a:grpFill/>
            <a:ln>
              <a:noFill/>
            </a:ln>
          </p:spPr>
          <p:txBody>
            <a:bodyPr spcFirstLastPara="1" wrap="square" lIns="60950" tIns="30467" rIns="60950" bIns="30467" anchor="ctr" anchorCtr="0">
              <a:noAutofit/>
            </a:bodyPr>
            <a:lstStyle/>
            <a:p>
              <a:pPr algn="ctr"/>
              <a:endParaRPr sz="2005">
                <a:solidFill>
                  <a:schemeClr val="lt1"/>
                </a:solidFill>
                <a:latin typeface="Calibri"/>
                <a:ea typeface="Calibri"/>
                <a:cs typeface="Calibri"/>
                <a:sym typeface="Calibri"/>
              </a:endParaRPr>
            </a:p>
          </p:txBody>
        </p:sp>
        <p:sp>
          <p:nvSpPr>
            <p:cNvPr id="763" name="Google Shape;763;p36"/>
            <p:cNvSpPr/>
            <p:nvPr/>
          </p:nvSpPr>
          <p:spPr>
            <a:xfrm>
              <a:off x="3181689" y="4932221"/>
              <a:ext cx="946966" cy="946966"/>
            </a:xfrm>
            <a:prstGeom prst="ellipse">
              <a:avLst/>
            </a:prstGeom>
            <a:grpFill/>
            <a:ln>
              <a:noFill/>
            </a:ln>
          </p:spPr>
          <p:txBody>
            <a:bodyPr spcFirstLastPara="1" wrap="square" lIns="60950" tIns="30467" rIns="60950" bIns="30467" anchor="ctr" anchorCtr="0">
              <a:noAutofit/>
            </a:bodyPr>
            <a:lstStyle/>
            <a:p>
              <a:pPr algn="ctr"/>
              <a:endParaRPr sz="2005">
                <a:solidFill>
                  <a:schemeClr val="lt1"/>
                </a:solidFill>
                <a:latin typeface="Calibri"/>
                <a:ea typeface="Calibri"/>
                <a:cs typeface="Calibri"/>
                <a:sym typeface="Calibri"/>
              </a:endParaRPr>
            </a:p>
          </p:txBody>
        </p:sp>
        <p:sp>
          <p:nvSpPr>
            <p:cNvPr id="27" name="Google Shape;754;p36">
              <a:extLst>
                <a:ext uri="{FF2B5EF4-FFF2-40B4-BE49-F238E27FC236}">
                  <a16:creationId xmlns:a16="http://schemas.microsoft.com/office/drawing/2014/main" id="{50371B99-4686-2B49-AAF8-DBFA53D2A8B7}"/>
                </a:ext>
              </a:extLst>
            </p:cNvPr>
            <p:cNvSpPr/>
            <p:nvPr/>
          </p:nvSpPr>
          <p:spPr>
            <a:xfrm>
              <a:off x="3911821" y="3989995"/>
              <a:ext cx="4756218" cy="507760"/>
            </a:xfrm>
            <a:prstGeom prst="rect">
              <a:avLst/>
            </a:prstGeom>
            <a:grpFill/>
            <a:ln>
              <a:noFill/>
            </a:ln>
          </p:spPr>
          <p:txBody>
            <a:bodyPr spcFirstLastPara="1" wrap="square" lIns="60950" tIns="30467" rIns="60950" bIns="30467" anchor="ctr" anchorCtr="0">
              <a:noAutofit/>
            </a:bodyPr>
            <a:lstStyle/>
            <a:p>
              <a:pPr algn="ctr"/>
              <a:endParaRPr sz="2005">
                <a:solidFill>
                  <a:schemeClr val="lt1"/>
                </a:solidFill>
                <a:latin typeface="Calibri"/>
                <a:ea typeface="Calibri"/>
                <a:cs typeface="Calibri"/>
                <a:sym typeface="Calibri"/>
              </a:endParaRPr>
            </a:p>
          </p:txBody>
        </p:sp>
        <p:sp>
          <p:nvSpPr>
            <p:cNvPr id="29" name="Google Shape;763;p36">
              <a:extLst>
                <a:ext uri="{FF2B5EF4-FFF2-40B4-BE49-F238E27FC236}">
                  <a16:creationId xmlns:a16="http://schemas.microsoft.com/office/drawing/2014/main" id="{72FA1C53-7F21-AA4A-A627-2A44DCB79246}"/>
                </a:ext>
              </a:extLst>
            </p:cNvPr>
            <p:cNvSpPr/>
            <p:nvPr/>
          </p:nvSpPr>
          <p:spPr>
            <a:xfrm>
              <a:off x="3190263" y="3767714"/>
              <a:ext cx="946966" cy="946966"/>
            </a:xfrm>
            <a:prstGeom prst="ellipse">
              <a:avLst/>
            </a:prstGeom>
            <a:grpFill/>
            <a:ln>
              <a:noFill/>
            </a:ln>
          </p:spPr>
          <p:txBody>
            <a:bodyPr spcFirstLastPara="1" wrap="square" lIns="60950" tIns="30467" rIns="60950" bIns="30467" anchor="ctr" anchorCtr="0">
              <a:noAutofit/>
            </a:bodyPr>
            <a:lstStyle/>
            <a:p>
              <a:pPr algn="ctr"/>
              <a:endParaRPr sz="2005">
                <a:solidFill>
                  <a:schemeClr val="lt1"/>
                </a:solidFill>
                <a:latin typeface="Calibri"/>
                <a:ea typeface="Calibri"/>
                <a:cs typeface="Calibri"/>
                <a:sym typeface="Calibri"/>
              </a:endParaRPr>
            </a:p>
          </p:txBody>
        </p:sp>
        <p:sp>
          <p:nvSpPr>
            <p:cNvPr id="31" name="Google Shape;754;p36">
              <a:extLst>
                <a:ext uri="{FF2B5EF4-FFF2-40B4-BE49-F238E27FC236}">
                  <a16:creationId xmlns:a16="http://schemas.microsoft.com/office/drawing/2014/main" id="{9053AD62-7C09-6D4C-896D-5D9930264E63}"/>
                </a:ext>
              </a:extLst>
            </p:cNvPr>
            <p:cNvSpPr/>
            <p:nvPr/>
          </p:nvSpPr>
          <p:spPr>
            <a:xfrm>
              <a:off x="10202795" y="6283922"/>
              <a:ext cx="4756218" cy="507760"/>
            </a:xfrm>
            <a:prstGeom prst="rect">
              <a:avLst/>
            </a:prstGeom>
            <a:grpFill/>
            <a:ln>
              <a:noFill/>
            </a:ln>
          </p:spPr>
          <p:txBody>
            <a:bodyPr spcFirstLastPara="1" wrap="square" lIns="60950" tIns="30467" rIns="60950" bIns="30467" anchor="ctr" anchorCtr="0">
              <a:noAutofit/>
            </a:bodyPr>
            <a:lstStyle/>
            <a:p>
              <a:pPr algn="ctr"/>
              <a:endParaRPr sz="2005">
                <a:solidFill>
                  <a:schemeClr val="lt1"/>
                </a:solidFill>
                <a:latin typeface="Calibri"/>
                <a:ea typeface="Calibri"/>
                <a:cs typeface="Calibri"/>
                <a:sym typeface="Calibri"/>
              </a:endParaRPr>
            </a:p>
          </p:txBody>
        </p:sp>
        <p:sp>
          <p:nvSpPr>
            <p:cNvPr id="33" name="Google Shape;763;p36">
              <a:extLst>
                <a:ext uri="{FF2B5EF4-FFF2-40B4-BE49-F238E27FC236}">
                  <a16:creationId xmlns:a16="http://schemas.microsoft.com/office/drawing/2014/main" id="{026446D8-2893-A447-B230-1FBB03DAD984}"/>
                </a:ext>
              </a:extLst>
            </p:cNvPr>
            <p:cNvSpPr/>
            <p:nvPr/>
          </p:nvSpPr>
          <p:spPr>
            <a:xfrm>
              <a:off x="9481237" y="6061641"/>
              <a:ext cx="946966" cy="946966"/>
            </a:xfrm>
            <a:prstGeom prst="ellipse">
              <a:avLst/>
            </a:prstGeom>
            <a:grpFill/>
            <a:ln>
              <a:noFill/>
            </a:ln>
          </p:spPr>
          <p:txBody>
            <a:bodyPr spcFirstLastPara="1" wrap="square" lIns="60950" tIns="30467" rIns="60950" bIns="30467" anchor="ctr" anchorCtr="0">
              <a:noAutofit/>
            </a:bodyPr>
            <a:lstStyle/>
            <a:p>
              <a:pPr algn="ctr"/>
              <a:endParaRPr sz="2005">
                <a:solidFill>
                  <a:schemeClr val="lt1"/>
                </a:solidFill>
                <a:latin typeface="Calibri"/>
                <a:ea typeface="Calibri"/>
                <a:cs typeface="Calibri"/>
                <a:sym typeface="Calibri"/>
              </a:endParaRPr>
            </a:p>
          </p:txBody>
        </p:sp>
      </p:grpSp>
      <p:pic>
        <p:nvPicPr>
          <p:cNvPr id="30" name="Google Shape;764;p36" descr="Facebook logo">
            <a:extLst>
              <a:ext uri="{FF2B5EF4-FFF2-40B4-BE49-F238E27FC236}">
                <a16:creationId xmlns:a16="http://schemas.microsoft.com/office/drawing/2014/main" id="{C41A0FB4-3F84-4445-AEF7-22E0B29152EA}"/>
              </a:ext>
            </a:extLst>
          </p:cNvPr>
          <p:cNvPicPr preferRelativeResize="0"/>
          <p:nvPr/>
        </p:nvPicPr>
        <p:blipFill rotWithShape="1">
          <a:blip r:embed="rId3">
            <a:alphaModFix/>
          </a:blip>
          <a:srcRect/>
          <a:stretch/>
        </p:blipFill>
        <p:spPr>
          <a:xfrm>
            <a:off x="2269375" y="2659998"/>
            <a:ext cx="338507" cy="338507"/>
          </a:xfrm>
          <a:prstGeom prst="rect">
            <a:avLst/>
          </a:prstGeom>
          <a:noFill/>
          <a:ln>
            <a:noFill/>
          </a:ln>
        </p:spPr>
      </p:pic>
      <p:sp>
        <p:nvSpPr>
          <p:cNvPr id="28" name="Google Shape;757;p36">
            <a:extLst>
              <a:ext uri="{FF2B5EF4-FFF2-40B4-BE49-F238E27FC236}">
                <a16:creationId xmlns:a16="http://schemas.microsoft.com/office/drawing/2014/main" id="{1D9E2B1F-9AAA-1446-99F3-84A57F7957B2}"/>
              </a:ext>
            </a:extLst>
          </p:cNvPr>
          <p:cNvSpPr txBox="1"/>
          <p:nvPr/>
        </p:nvSpPr>
        <p:spPr>
          <a:xfrm>
            <a:off x="2834816" y="2678442"/>
            <a:ext cx="2806357" cy="307750"/>
          </a:xfrm>
          <a:prstGeom prst="rect">
            <a:avLst/>
          </a:prstGeom>
          <a:noFill/>
          <a:ln>
            <a:noFill/>
          </a:ln>
        </p:spPr>
        <p:txBody>
          <a:bodyPr spcFirstLastPara="1" wrap="square" lIns="60950" tIns="30467" rIns="60950" bIns="30467" anchor="t" anchorCtr="0">
            <a:spAutoFit/>
          </a:bodyPr>
          <a:lstStyle/>
          <a:p>
            <a:r>
              <a:rPr lang="en-US" sz="1600" b="1" dirty="0">
                <a:solidFill>
                  <a:srgbClr val="FCF7EC"/>
                </a:solidFill>
                <a:ea typeface="Montserrat"/>
                <a:cs typeface="Montserrat"/>
                <a:sym typeface="Montserrat"/>
              </a:rPr>
              <a:t>facebook.com/</a:t>
            </a:r>
            <a:r>
              <a:rPr lang="en-US" sz="1600" b="1" dirty="0" err="1">
                <a:solidFill>
                  <a:srgbClr val="FCF7EC"/>
                </a:solidFill>
                <a:ea typeface="Montserrat"/>
                <a:cs typeface="Montserrat"/>
                <a:sym typeface="Montserrat"/>
              </a:rPr>
              <a:t>mefaMA</a:t>
            </a:r>
            <a:endParaRPr sz="1600" dirty="0"/>
          </a:p>
        </p:txBody>
      </p:sp>
      <p:pic>
        <p:nvPicPr>
          <p:cNvPr id="3" name="Picture 2" descr="Instagram logo">
            <a:extLst>
              <a:ext uri="{FF2B5EF4-FFF2-40B4-BE49-F238E27FC236}">
                <a16:creationId xmlns:a16="http://schemas.microsoft.com/office/drawing/2014/main" id="{5771D4F5-2593-0345-8795-B985619603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3550" y="3407572"/>
            <a:ext cx="386302" cy="386302"/>
          </a:xfrm>
          <a:prstGeom prst="rect">
            <a:avLst/>
          </a:prstGeom>
        </p:spPr>
      </p:pic>
      <p:sp>
        <p:nvSpPr>
          <p:cNvPr id="757" name="Google Shape;757;p36"/>
          <p:cNvSpPr txBox="1"/>
          <p:nvPr/>
        </p:nvSpPr>
        <p:spPr>
          <a:xfrm>
            <a:off x="2834816" y="3453568"/>
            <a:ext cx="2806357" cy="307750"/>
          </a:xfrm>
          <a:prstGeom prst="rect">
            <a:avLst/>
          </a:prstGeom>
          <a:noFill/>
          <a:ln>
            <a:noFill/>
          </a:ln>
        </p:spPr>
        <p:txBody>
          <a:bodyPr spcFirstLastPara="1" wrap="square" lIns="60950" tIns="30467" rIns="60950" bIns="30467" anchor="t" anchorCtr="0">
            <a:spAutoFit/>
          </a:bodyPr>
          <a:lstStyle/>
          <a:p>
            <a:r>
              <a:rPr lang="en-US" sz="1600" b="1" dirty="0">
                <a:solidFill>
                  <a:srgbClr val="FCF7EC"/>
                </a:solidFill>
                <a:ea typeface="Montserrat"/>
                <a:cs typeface="Montserrat"/>
                <a:sym typeface="Montserrat"/>
              </a:rPr>
              <a:t>@mefa_ma</a:t>
            </a:r>
            <a:endParaRPr sz="1600" dirty="0"/>
          </a:p>
        </p:txBody>
      </p:sp>
      <p:pic>
        <p:nvPicPr>
          <p:cNvPr id="6" name="Picture 5" descr="X logo">
            <a:extLst>
              <a:ext uri="{FF2B5EF4-FFF2-40B4-BE49-F238E27FC236}">
                <a16:creationId xmlns:a16="http://schemas.microsoft.com/office/drawing/2014/main" id="{76F37D95-8B23-7B26-F8B4-8D98472BF2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58324" y="4212053"/>
            <a:ext cx="359077" cy="359077"/>
          </a:xfrm>
          <a:prstGeom prst="rect">
            <a:avLst/>
          </a:prstGeom>
        </p:spPr>
      </p:pic>
      <p:sp>
        <p:nvSpPr>
          <p:cNvPr id="758" name="Google Shape;758;p36"/>
          <p:cNvSpPr txBox="1"/>
          <p:nvPr/>
        </p:nvSpPr>
        <p:spPr>
          <a:xfrm>
            <a:off x="2834816" y="4225607"/>
            <a:ext cx="2806357" cy="307750"/>
          </a:xfrm>
          <a:prstGeom prst="rect">
            <a:avLst/>
          </a:prstGeom>
          <a:noFill/>
          <a:ln>
            <a:noFill/>
          </a:ln>
        </p:spPr>
        <p:txBody>
          <a:bodyPr spcFirstLastPara="1" wrap="square" lIns="60950" tIns="30467" rIns="60950" bIns="30467" anchor="t" anchorCtr="0">
            <a:spAutoFit/>
          </a:bodyPr>
          <a:lstStyle/>
          <a:p>
            <a:r>
              <a:rPr lang="en-US" sz="1600" b="1" dirty="0">
                <a:solidFill>
                  <a:srgbClr val="FCF7EC"/>
                </a:solidFill>
                <a:ea typeface="Montserrat"/>
                <a:cs typeface="Montserrat"/>
                <a:sym typeface="Montserrat"/>
              </a:rPr>
              <a:t>@</a:t>
            </a:r>
            <a:r>
              <a:rPr lang="en-US" sz="1600" b="1" dirty="0" err="1">
                <a:solidFill>
                  <a:srgbClr val="FCF7EC"/>
                </a:solidFill>
                <a:ea typeface="Montserrat"/>
                <a:cs typeface="Montserrat"/>
                <a:sym typeface="Montserrat"/>
              </a:rPr>
              <a:t>MEFAtweets</a:t>
            </a:r>
            <a:endParaRPr sz="1600" dirty="0"/>
          </a:p>
        </p:txBody>
      </p:sp>
      <p:pic>
        <p:nvPicPr>
          <p:cNvPr id="762" name="Google Shape;762;p36" descr="LinkedIn logo"/>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470143" y="2665490"/>
            <a:ext cx="339413" cy="328629"/>
          </a:xfrm>
          <a:prstGeom prst="rect">
            <a:avLst/>
          </a:prstGeom>
          <a:noFill/>
          <a:ln>
            <a:noFill/>
          </a:ln>
        </p:spPr>
      </p:pic>
      <p:sp>
        <p:nvSpPr>
          <p:cNvPr id="759" name="Google Shape;759;p36"/>
          <p:cNvSpPr txBox="1"/>
          <p:nvPr/>
        </p:nvSpPr>
        <p:spPr>
          <a:xfrm>
            <a:off x="7041300" y="2669696"/>
            <a:ext cx="2931377" cy="307750"/>
          </a:xfrm>
          <a:prstGeom prst="rect">
            <a:avLst/>
          </a:prstGeom>
          <a:noFill/>
          <a:ln>
            <a:noFill/>
          </a:ln>
        </p:spPr>
        <p:txBody>
          <a:bodyPr spcFirstLastPara="1" wrap="square" lIns="60950" tIns="30467" rIns="60950" bIns="30467" anchor="t" anchorCtr="0">
            <a:spAutoFit/>
          </a:bodyPr>
          <a:lstStyle/>
          <a:p>
            <a:r>
              <a:rPr lang="en-US" sz="1600" b="1" dirty="0">
                <a:solidFill>
                  <a:srgbClr val="FCF7EC"/>
                </a:solidFill>
                <a:ea typeface="Montserrat"/>
                <a:cs typeface="Montserrat"/>
                <a:sym typeface="Montserrat"/>
              </a:rPr>
              <a:t>linkedin.com/company/</a:t>
            </a:r>
            <a:r>
              <a:rPr lang="en-US" sz="1600" b="1" dirty="0" err="1">
                <a:solidFill>
                  <a:srgbClr val="FCF7EC"/>
                </a:solidFill>
                <a:ea typeface="Montserrat"/>
                <a:cs typeface="Montserrat"/>
                <a:sym typeface="Montserrat"/>
              </a:rPr>
              <a:t>mefa</a:t>
            </a:r>
            <a:endParaRPr sz="1600" dirty="0"/>
          </a:p>
        </p:txBody>
      </p:sp>
      <p:pic>
        <p:nvPicPr>
          <p:cNvPr id="765" name="Google Shape;765;p36" descr="YouTube logo"/>
          <p:cNvPicPr preferRelativeResize="0"/>
          <p:nvPr/>
        </p:nvPicPr>
        <p:blipFill rotWithShape="1">
          <a:blip r:embed="rId7">
            <a:alphaModFix/>
          </a:blip>
          <a:srcRect/>
          <a:stretch/>
        </p:blipFill>
        <p:spPr>
          <a:xfrm>
            <a:off x="6467774" y="3435117"/>
            <a:ext cx="334091" cy="334091"/>
          </a:xfrm>
          <a:prstGeom prst="rect">
            <a:avLst/>
          </a:prstGeom>
          <a:noFill/>
          <a:ln>
            <a:noFill/>
          </a:ln>
        </p:spPr>
      </p:pic>
      <p:sp>
        <p:nvSpPr>
          <p:cNvPr id="760" name="Google Shape;760;p36"/>
          <p:cNvSpPr txBox="1"/>
          <p:nvPr/>
        </p:nvSpPr>
        <p:spPr>
          <a:xfrm>
            <a:off x="7041299" y="3446657"/>
            <a:ext cx="3126369" cy="297427"/>
          </a:xfrm>
          <a:prstGeom prst="rect">
            <a:avLst/>
          </a:prstGeom>
          <a:noFill/>
          <a:ln>
            <a:noFill/>
          </a:ln>
        </p:spPr>
        <p:txBody>
          <a:bodyPr spcFirstLastPara="1" wrap="square" lIns="60950" tIns="30467" rIns="60950" bIns="30467" anchor="t" anchorCtr="0">
            <a:spAutoFit/>
          </a:bodyPr>
          <a:lstStyle/>
          <a:p>
            <a:r>
              <a:rPr lang="en-US" sz="1533" b="1" dirty="0">
                <a:solidFill>
                  <a:srgbClr val="FCF7EC"/>
                </a:solidFill>
                <a:ea typeface="Montserrat"/>
                <a:cs typeface="Montserrat"/>
                <a:sym typeface="Montserrat"/>
              </a:rPr>
              <a:t>youtube.com/</a:t>
            </a:r>
            <a:r>
              <a:rPr lang="en-US" sz="1533" b="1" dirty="0" err="1">
                <a:solidFill>
                  <a:srgbClr val="FCF7EC"/>
                </a:solidFill>
                <a:ea typeface="Montserrat"/>
                <a:cs typeface="Montserrat"/>
                <a:sym typeface="Montserrat"/>
              </a:rPr>
              <a:t>MEFAcounselor</a:t>
            </a:r>
            <a:endParaRPr sz="1533" dirty="0"/>
          </a:p>
        </p:txBody>
      </p:sp>
      <p:pic>
        <p:nvPicPr>
          <p:cNvPr id="5" name="Picture 4" descr="Podcast logo">
            <a:extLst>
              <a:ext uri="{FF2B5EF4-FFF2-40B4-BE49-F238E27FC236}">
                <a16:creationId xmlns:a16="http://schemas.microsoft.com/office/drawing/2014/main" id="{19F4B46B-DD46-D242-B2CA-4317695C28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66581" y="4187142"/>
            <a:ext cx="336477" cy="336477"/>
          </a:xfrm>
          <a:prstGeom prst="rect">
            <a:avLst/>
          </a:prstGeom>
        </p:spPr>
      </p:pic>
      <p:sp>
        <p:nvSpPr>
          <p:cNvPr id="32" name="Google Shape;757;p36">
            <a:extLst>
              <a:ext uri="{FF2B5EF4-FFF2-40B4-BE49-F238E27FC236}">
                <a16:creationId xmlns:a16="http://schemas.microsoft.com/office/drawing/2014/main" id="{8CA100F1-4FDB-184D-97AE-F2BAD103C6F3}"/>
              </a:ext>
            </a:extLst>
          </p:cNvPr>
          <p:cNvSpPr txBox="1"/>
          <p:nvPr/>
        </p:nvSpPr>
        <p:spPr>
          <a:xfrm>
            <a:off x="7041299" y="4201506"/>
            <a:ext cx="2806357" cy="307750"/>
          </a:xfrm>
          <a:prstGeom prst="rect">
            <a:avLst/>
          </a:prstGeom>
          <a:noFill/>
          <a:ln>
            <a:noFill/>
          </a:ln>
        </p:spPr>
        <p:txBody>
          <a:bodyPr spcFirstLastPara="1" wrap="square" lIns="60950" tIns="30467" rIns="60950" bIns="30467" anchor="t" anchorCtr="0">
            <a:spAutoFit/>
          </a:bodyPr>
          <a:lstStyle/>
          <a:p>
            <a:pPr lvl="0"/>
            <a:r>
              <a:rPr lang="en-US" sz="1600" b="1" dirty="0">
                <a:solidFill>
                  <a:srgbClr val="FCF7EC"/>
                </a:solidFill>
                <a:ea typeface="Montserrat"/>
                <a:cs typeface="Montserrat"/>
                <a:sym typeface="Montserrat"/>
              </a:rPr>
              <a:t>mefa.org/mefa-podcast</a:t>
            </a:r>
            <a:endParaRPr sz="1600" dirty="0"/>
          </a:p>
        </p:txBody>
      </p:sp>
      <p:sp>
        <p:nvSpPr>
          <p:cNvPr id="11" name="Footer Placeholder 10">
            <a:extLst>
              <a:ext uri="{FF2B5EF4-FFF2-40B4-BE49-F238E27FC236}">
                <a16:creationId xmlns:a16="http://schemas.microsoft.com/office/drawing/2014/main" id="{32399D9B-FCB8-B61B-FE32-0B3701124DE9}"/>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10" name="Slide Number Placeholder 9">
            <a:extLst>
              <a:ext uri="{FF2B5EF4-FFF2-40B4-BE49-F238E27FC236}">
                <a16:creationId xmlns:a16="http://schemas.microsoft.com/office/drawing/2014/main" id="{CDF24388-DE84-367E-C92B-FFD5385EAEA9}"/>
              </a:ext>
            </a:extLst>
          </p:cNvPr>
          <p:cNvSpPr>
            <a:spLocks noGrp="1"/>
          </p:cNvSpPr>
          <p:nvPr>
            <p:ph type="sldNum" sz="quarter" idx="12"/>
          </p:nvPr>
        </p:nvSpPr>
        <p:spPr/>
        <p:txBody>
          <a:bodyPr/>
          <a:lstStyle/>
          <a:p>
            <a:fld id="{014AA8A5-7719-4F92-936C-1878CA4626DE}"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95FC3A3-5990-EF97-04F6-668D4DF813AB}"/>
              </a:ext>
            </a:extLst>
          </p:cNvPr>
          <p:cNvSpPr>
            <a:spLocks noGrp="1"/>
          </p:cNvSpPr>
          <p:nvPr>
            <p:ph type="title"/>
          </p:nvPr>
        </p:nvSpPr>
        <p:spPr>
          <a:xfrm>
            <a:off x="374139" y="377298"/>
            <a:ext cx="10350087" cy="1242452"/>
          </a:xfrm>
        </p:spPr>
        <p:txBody>
          <a:bodyPr anchor="t">
            <a:normAutofit/>
          </a:bodyPr>
          <a:lstStyle/>
          <a:p>
            <a:r>
              <a:rPr lang="en-US" dirty="0"/>
              <a:t>Thank You!</a:t>
            </a:r>
          </a:p>
        </p:txBody>
      </p:sp>
      <p:sp>
        <p:nvSpPr>
          <p:cNvPr id="10" name="TextBox 9">
            <a:extLst>
              <a:ext uri="{FF2B5EF4-FFF2-40B4-BE49-F238E27FC236}">
                <a16:creationId xmlns:a16="http://schemas.microsoft.com/office/drawing/2014/main" id="{15F080D8-EAF5-FC5B-FBA8-7218D23FCB7F}"/>
              </a:ext>
            </a:extLst>
          </p:cNvPr>
          <p:cNvSpPr txBox="1"/>
          <p:nvPr/>
        </p:nvSpPr>
        <p:spPr>
          <a:xfrm>
            <a:off x="374138" y="2049463"/>
            <a:ext cx="4591152" cy="2207905"/>
          </a:xfrm>
          <a:prstGeom prst="rect">
            <a:avLst/>
          </a:prstGeom>
        </p:spPr>
        <p:txBody>
          <a:bodyPr vert="horz" lIns="60960" tIns="30480" rIns="60960" bIns="30480" rtlCol="0">
            <a:normAutofit/>
          </a:bodyPr>
          <a:lstStyle/>
          <a:p>
            <a:pPr algn="ctr" defTabSz="914446">
              <a:spcBef>
                <a:spcPts val="1000"/>
              </a:spcBef>
            </a:pPr>
            <a:r>
              <a:rPr lang="en-US" sz="4000" b="1" dirty="0"/>
              <a:t>Questions?</a:t>
            </a:r>
          </a:p>
          <a:p>
            <a:pPr algn="ctr" defTabSz="914446">
              <a:spcBef>
                <a:spcPts val="1000"/>
              </a:spcBef>
            </a:pPr>
            <a:r>
              <a:rPr lang="en-US" sz="3600" b="1" dirty="0">
                <a:solidFill>
                  <a:schemeClr val="accent2"/>
                </a:solidFill>
              </a:rPr>
              <a:t>akeenan@mefa.org</a:t>
            </a:r>
          </a:p>
        </p:txBody>
      </p:sp>
      <p:pic>
        <p:nvPicPr>
          <p:cNvPr id="13" name="Graphic 12" descr="Questions with solid fill">
            <a:extLst>
              <a:ext uri="{FF2B5EF4-FFF2-40B4-BE49-F238E27FC236}">
                <a16:creationId xmlns:a16="http://schemas.microsoft.com/office/drawing/2014/main" id="{ACF51BD2-9C28-4418-057A-35749FAEFB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04249" y="3778251"/>
            <a:ext cx="2082800" cy="2082800"/>
          </a:xfrm>
          <a:prstGeom prst="rect">
            <a:avLst/>
          </a:prstGeom>
        </p:spPr>
      </p:pic>
      <p:graphicFrame>
        <p:nvGraphicFramePr>
          <p:cNvPr id="12" name="Text Placeholder 8" descr="MEFA Contact information">
            <a:extLst>
              <a:ext uri="{FF2B5EF4-FFF2-40B4-BE49-F238E27FC236}">
                <a16:creationId xmlns:a16="http://schemas.microsoft.com/office/drawing/2014/main" id="{26EDF42C-502E-931A-0ED8-CFCF1F87C29B}"/>
              </a:ext>
            </a:extLst>
          </p:cNvPr>
          <p:cNvGraphicFramePr/>
          <p:nvPr/>
        </p:nvGraphicFramePr>
        <p:xfrm>
          <a:off x="5183188" y="1236372"/>
          <a:ext cx="6172200" cy="46246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14" descr="The MEFA logo">
            <a:extLst>
              <a:ext uri="{FF2B5EF4-FFF2-40B4-BE49-F238E27FC236}">
                <a16:creationId xmlns:a16="http://schemas.microsoft.com/office/drawing/2014/main" id="{69637582-6301-86ED-D31F-86658109B1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37927" y="5548085"/>
            <a:ext cx="1515872" cy="495808"/>
          </a:xfrm>
          <a:prstGeom prst="rect">
            <a:avLst/>
          </a:prstGeom>
        </p:spPr>
      </p:pic>
      <p:sp>
        <p:nvSpPr>
          <p:cNvPr id="11" name="Footer Placeholder 10">
            <a:extLst>
              <a:ext uri="{FF2B5EF4-FFF2-40B4-BE49-F238E27FC236}">
                <a16:creationId xmlns:a16="http://schemas.microsoft.com/office/drawing/2014/main" id="{3F38BDA9-CED0-DDA9-9F7C-0FD9FF8B1C81}"/>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9" name="Slide Number Placeholder 8">
            <a:extLst>
              <a:ext uri="{FF2B5EF4-FFF2-40B4-BE49-F238E27FC236}">
                <a16:creationId xmlns:a16="http://schemas.microsoft.com/office/drawing/2014/main" id="{40402E4B-CFDF-DE41-B8FE-3B83340B0072}"/>
              </a:ext>
            </a:extLst>
          </p:cNvPr>
          <p:cNvSpPr>
            <a:spLocks noGrp="1"/>
          </p:cNvSpPr>
          <p:nvPr>
            <p:ph type="sldNum" sz="quarter" idx="12"/>
          </p:nvPr>
        </p:nvSpPr>
        <p:spPr/>
        <p:txBody>
          <a:bodyPr/>
          <a:lstStyle/>
          <a:p>
            <a:fld id="{014AA8A5-7719-4F92-936C-1878CA4626DE}" type="slidenum">
              <a:rPr lang="en-US" smtClean="0"/>
              <a:t>29</a:t>
            </a:fld>
            <a:endParaRPr lang="en-US"/>
          </a:p>
        </p:txBody>
      </p:sp>
    </p:spTree>
    <p:extLst>
      <p:ext uri="{BB962C8B-B14F-4D97-AF65-F5344CB8AC3E}">
        <p14:creationId xmlns:p14="http://schemas.microsoft.com/office/powerpoint/2010/main" val="334557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3" name="Google Shape;183;p3"/>
          <p:cNvSpPr txBox="1">
            <a:spLocks noGrp="1"/>
          </p:cNvSpPr>
          <p:nvPr>
            <p:ph type="title"/>
          </p:nvPr>
        </p:nvSpPr>
        <p:spPr>
          <a:xfrm>
            <a:off x="374138" y="355108"/>
            <a:ext cx="9639874" cy="1278384"/>
          </a:xfrm>
        </p:spPr>
        <p:txBody>
          <a:bodyPr rot="0" spcFirstLastPara="1" vertOverflow="overflow" horzOverflow="overflow" vert="horz" lIns="60950" tIns="30467" rIns="60950" bIns="30467" numCol="1" spcCol="0" rtlCol="0" fromWordArt="0" anchor="t" anchorCtr="0" forceAA="0" compatLnSpc="1">
            <a:prstTxWarp prst="textNoShape">
              <a:avLst/>
            </a:prstTxWarp>
            <a:normAutofit/>
          </a:bodyPr>
          <a:lstStyle/>
          <a:p>
            <a:pPr lvl="0"/>
            <a:r>
              <a:rPr lang="en-US" noProof="0"/>
              <a:t>About MEFA</a:t>
            </a:r>
          </a:p>
        </p:txBody>
      </p:sp>
      <p:sp>
        <p:nvSpPr>
          <p:cNvPr id="185" name="Google Shape;185;p3"/>
          <p:cNvSpPr txBox="1">
            <a:spLocks noGrp="1"/>
          </p:cNvSpPr>
          <p:nvPr>
            <p:ph type="body" sz="half" idx="2"/>
          </p:nvPr>
        </p:nvSpPr>
        <p:spPr>
          <a:xfrm>
            <a:off x="374139" y="1740024"/>
            <a:ext cx="4397887" cy="4128965"/>
          </a:xfrm>
        </p:spPr>
        <p:txBody>
          <a:bodyPr spcFirstLastPara="1" vert="horz" lIns="60950" tIns="30467" rIns="60950" bIns="30467" rtlCol="0" anchorCtr="0">
            <a:normAutofit/>
          </a:bodyPr>
          <a:lstStyle/>
          <a:p>
            <a:pPr lvl="0"/>
            <a:r>
              <a:rPr lang="en-US" sz="3200" dirty="0"/>
              <a:t>State authority created by the Commonwealth of Massachusetts in 1982, helping families plan, save, and pay for college</a:t>
            </a:r>
          </a:p>
        </p:txBody>
      </p:sp>
      <p:pic>
        <p:nvPicPr>
          <p:cNvPr id="187" name="Picture 186" descr="A family working on their homework">
            <a:extLst>
              <a:ext uri="{FF2B5EF4-FFF2-40B4-BE49-F238E27FC236}">
                <a16:creationId xmlns:a16="http://schemas.microsoft.com/office/drawing/2014/main" id="{7E9A2E7C-9EC1-584B-80F8-D64DB1001F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81599" y="1236372"/>
            <a:ext cx="6172200" cy="4624679"/>
          </a:xfrm>
          <a:prstGeom prst="rect">
            <a:avLst/>
          </a:prstGeom>
          <a:noFill/>
        </p:spPr>
      </p:pic>
      <p:sp>
        <p:nvSpPr>
          <p:cNvPr id="11" name="Footer Placeholder 10">
            <a:extLst>
              <a:ext uri="{FF2B5EF4-FFF2-40B4-BE49-F238E27FC236}">
                <a16:creationId xmlns:a16="http://schemas.microsoft.com/office/drawing/2014/main" id="{92BB48DB-C11C-F421-8F01-A84550F2C8D1}"/>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10" name="Slide Number Placeholder 9">
            <a:extLst>
              <a:ext uri="{FF2B5EF4-FFF2-40B4-BE49-F238E27FC236}">
                <a16:creationId xmlns:a16="http://schemas.microsoft.com/office/drawing/2014/main" id="{0C3A0763-47CA-27B7-A890-B6E5E78A75D1}"/>
              </a:ext>
            </a:extLst>
          </p:cNvPr>
          <p:cNvSpPr>
            <a:spLocks noGrp="1"/>
          </p:cNvSpPr>
          <p:nvPr>
            <p:ph type="sldNum" sz="quarter" idx="12"/>
          </p:nvPr>
        </p:nvSpPr>
        <p:spPr/>
        <p:txBody>
          <a:bodyPr/>
          <a:lstStyle/>
          <a:p>
            <a:fld id="{014AA8A5-7719-4F92-936C-1878CA4626DE}"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5" name="Google Shape;205;p4"/>
          <p:cNvSpPr txBox="1">
            <a:spLocks noGrp="1"/>
          </p:cNvSpPr>
          <p:nvPr>
            <p:ph type="title"/>
          </p:nvPr>
        </p:nvSpPr>
        <p:spPr>
          <a:xfrm>
            <a:off x="374140" y="365126"/>
            <a:ext cx="11547985" cy="1325563"/>
          </a:xfrm>
        </p:spPr>
        <p:txBody>
          <a:bodyPr rot="0" spcFirstLastPara="1" vertOverflow="overflow" horzOverflow="overflow" vert="horz" lIns="60950" tIns="30467" rIns="60950" bIns="30467" numCol="1" spcCol="0" rtlCol="0" fromWordArt="0" anchor="t" anchorCtr="0" forceAA="0" compatLnSpc="1">
            <a:prstTxWarp prst="textNoShape">
              <a:avLst/>
            </a:prstTxWarp>
            <a:normAutofit/>
          </a:bodyPr>
          <a:lstStyle/>
          <a:p>
            <a:pPr lvl="0"/>
            <a:r>
              <a:rPr lang="en-US" noProof="0" dirty="0"/>
              <a:t>Webinar Topics</a:t>
            </a:r>
          </a:p>
        </p:txBody>
      </p:sp>
      <p:sp>
        <p:nvSpPr>
          <p:cNvPr id="207" name="Google Shape;207;p4"/>
          <p:cNvSpPr txBox="1">
            <a:spLocks noGrp="1"/>
          </p:cNvSpPr>
          <p:nvPr>
            <p:ph sz="half" idx="1"/>
          </p:nvPr>
        </p:nvSpPr>
        <p:spPr>
          <a:xfrm>
            <a:off x="374138" y="1825626"/>
            <a:ext cx="6384681" cy="4351338"/>
          </a:xfrm>
        </p:spPr>
        <p:txBody>
          <a:bodyPr spcFirstLastPara="1" vert="horz" lIns="60950" tIns="30467" rIns="60950" bIns="30467" rtlCol="0" anchorCtr="0">
            <a:normAutofit/>
          </a:bodyPr>
          <a:lstStyle/>
          <a:p>
            <a:pPr lvl="0"/>
            <a:r>
              <a:rPr lang="en-US" sz="2400" dirty="0"/>
              <a:t>Grounding Ourselves</a:t>
            </a:r>
          </a:p>
          <a:p>
            <a:pPr lvl="0"/>
            <a:r>
              <a:rPr lang="en-US" sz="2400" dirty="0"/>
              <a:t>The Larger Context</a:t>
            </a:r>
          </a:p>
          <a:p>
            <a:pPr lvl="0"/>
            <a:r>
              <a:rPr lang="en-US" sz="2400" dirty="0"/>
              <a:t>Self-Disclosing Safely</a:t>
            </a:r>
          </a:p>
          <a:p>
            <a:pPr lvl="0"/>
            <a:r>
              <a:rPr lang="en-US" sz="2400" dirty="0"/>
              <a:t>Tactical Resources</a:t>
            </a:r>
          </a:p>
          <a:p>
            <a:pPr lvl="0"/>
            <a:endParaRPr lang="en-US" sz="2400" dirty="0"/>
          </a:p>
          <a:p>
            <a:pPr lvl="0"/>
            <a:endParaRPr lang="en-US" sz="2400" dirty="0"/>
          </a:p>
        </p:txBody>
      </p:sp>
      <p:pic>
        <p:nvPicPr>
          <p:cNvPr id="10" name="Picture Placeholder 19" descr="A person sitting on a couch using a computer">
            <a:extLst>
              <a:ext uri="{FF2B5EF4-FFF2-40B4-BE49-F238E27FC236}">
                <a16:creationId xmlns:a16="http://schemas.microsoft.com/office/drawing/2014/main" id="{5542D8A3-5606-082B-B37F-A0A2F124A38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06575" y="1783043"/>
            <a:ext cx="5294559" cy="4080729"/>
          </a:xfrm>
          <a:prstGeom prst="rect">
            <a:avLst/>
          </a:prstGeom>
          <a:noFill/>
        </p:spPr>
      </p:pic>
      <p:sp>
        <p:nvSpPr>
          <p:cNvPr id="9" name="Footer Placeholder 8">
            <a:extLst>
              <a:ext uri="{FF2B5EF4-FFF2-40B4-BE49-F238E27FC236}">
                <a16:creationId xmlns:a16="http://schemas.microsoft.com/office/drawing/2014/main" id="{F6D03C8C-998B-CFD8-8BDC-39B1A6195031}"/>
              </a:ext>
            </a:extLst>
          </p:cNvPr>
          <p:cNvSpPr>
            <a:spLocks noGrp="1"/>
          </p:cNvSpPr>
          <p:nvPr>
            <p:ph type="ftr" sz="quarter" idx="11"/>
          </p:nvPr>
        </p:nvSpPr>
        <p:spPr>
          <a:xfrm>
            <a:off x="374139" y="6226737"/>
            <a:ext cx="10979661" cy="365125"/>
          </a:xfrm>
        </p:spPr>
        <p:txBody>
          <a:bodyPr anchor="ctr">
            <a:normAutofit/>
          </a:bodyPr>
          <a:lstStyle/>
          <a:p>
            <a:pPr>
              <a:spcAft>
                <a:spcPts val="400"/>
              </a:spcAft>
            </a:pPr>
            <a:r>
              <a:rPr lang="en-US"/>
              <a:t>MEFA Massachusetts Educational Financing Authority and MEFA are registered service marks of the Massachusetts Educational Financing Authority. © 2024 MEFA. ALL RIGHTS RESERVED.</a:t>
            </a:r>
          </a:p>
        </p:txBody>
      </p:sp>
      <p:sp>
        <p:nvSpPr>
          <p:cNvPr id="8" name="Slide Number Placeholder 7">
            <a:extLst>
              <a:ext uri="{FF2B5EF4-FFF2-40B4-BE49-F238E27FC236}">
                <a16:creationId xmlns:a16="http://schemas.microsoft.com/office/drawing/2014/main" id="{96CA9B39-8EF7-0A9B-C158-E74C38792373}"/>
              </a:ext>
            </a:extLst>
          </p:cNvPr>
          <p:cNvSpPr>
            <a:spLocks noGrp="1"/>
          </p:cNvSpPr>
          <p:nvPr>
            <p:ph type="sldNum" sz="quarter" idx="12"/>
          </p:nvPr>
        </p:nvSpPr>
        <p:spPr>
          <a:xfrm>
            <a:off x="11353800" y="6226736"/>
            <a:ext cx="568326" cy="365125"/>
          </a:xfrm>
        </p:spPr>
        <p:txBody>
          <a:bodyPr anchor="ctr">
            <a:normAutofit/>
          </a:bodyPr>
          <a:lstStyle/>
          <a:p>
            <a:pPr>
              <a:spcAft>
                <a:spcPts val="400"/>
              </a:spcAft>
            </a:pPr>
            <a:fld id="{014AA8A5-7719-4F92-936C-1878CA4626DE}" type="slidenum">
              <a:rPr lang="en-US" smtClean="0"/>
              <a:pPr>
                <a:spcAft>
                  <a:spcPts val="400"/>
                </a:spcAft>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F9EC-4C74-FC82-F81C-BB35F3C1A000}"/>
              </a:ext>
            </a:extLst>
          </p:cNvPr>
          <p:cNvSpPr>
            <a:spLocks noGrp="1"/>
          </p:cNvSpPr>
          <p:nvPr>
            <p:ph type="title"/>
          </p:nvPr>
        </p:nvSpPr>
        <p:spPr/>
        <p:txBody>
          <a:bodyPr anchor="t"/>
          <a:lstStyle/>
          <a:p>
            <a:r>
              <a:rPr lang="en-US" dirty="0"/>
              <a:t>Grounding Ourselves for This Work</a:t>
            </a:r>
          </a:p>
        </p:txBody>
      </p:sp>
      <p:sp>
        <p:nvSpPr>
          <p:cNvPr id="3" name="Content Placeholder 2">
            <a:extLst>
              <a:ext uri="{FF2B5EF4-FFF2-40B4-BE49-F238E27FC236}">
                <a16:creationId xmlns:a16="http://schemas.microsoft.com/office/drawing/2014/main" id="{881AD283-23E6-10B0-AA8A-33DD955AD757}"/>
              </a:ext>
            </a:extLst>
          </p:cNvPr>
          <p:cNvSpPr>
            <a:spLocks noGrp="1"/>
          </p:cNvSpPr>
          <p:nvPr>
            <p:ph idx="1"/>
          </p:nvPr>
        </p:nvSpPr>
        <p:spPr/>
        <p:txBody>
          <a:bodyPr/>
          <a:lstStyle/>
          <a:p>
            <a:r>
              <a:rPr lang="en-US" dirty="0"/>
              <a:t>Your story of allyship is important </a:t>
            </a:r>
          </a:p>
          <a:p>
            <a:r>
              <a:rPr lang="en-US" dirty="0"/>
              <a:t>Acknowledge your awareness/knowledge level</a:t>
            </a:r>
          </a:p>
          <a:p>
            <a:r>
              <a:rPr lang="en-US" dirty="0"/>
              <a:t>Lean into growth</a:t>
            </a:r>
          </a:p>
          <a:p>
            <a:r>
              <a:rPr lang="en-US" dirty="0"/>
              <a:t>This topic is hard, it’s OK to feel all sorts of emotions while helping students and families  </a:t>
            </a:r>
          </a:p>
          <a:p>
            <a:endParaRPr lang="en-US" dirty="0"/>
          </a:p>
        </p:txBody>
      </p:sp>
      <p:sp>
        <p:nvSpPr>
          <p:cNvPr id="4" name="Footer Placeholder 3">
            <a:extLst>
              <a:ext uri="{FF2B5EF4-FFF2-40B4-BE49-F238E27FC236}">
                <a16:creationId xmlns:a16="http://schemas.microsoft.com/office/drawing/2014/main" id="{93204309-5353-130E-6032-77E0534E71B2}"/>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5" name="Slide Number Placeholder 4">
            <a:extLst>
              <a:ext uri="{FF2B5EF4-FFF2-40B4-BE49-F238E27FC236}">
                <a16:creationId xmlns:a16="http://schemas.microsoft.com/office/drawing/2014/main" id="{6E000E2B-3DC2-30BD-A1A8-F3B537F3E7B5}"/>
              </a:ext>
            </a:extLst>
          </p:cNvPr>
          <p:cNvSpPr>
            <a:spLocks noGrp="1"/>
          </p:cNvSpPr>
          <p:nvPr>
            <p:ph type="sldNum" sz="quarter" idx="12"/>
          </p:nvPr>
        </p:nvSpPr>
        <p:spPr/>
        <p:txBody>
          <a:bodyPr/>
          <a:lstStyle/>
          <a:p>
            <a:fld id="{014AA8A5-7719-4F92-936C-1878CA4626DE}" type="slidenum">
              <a:rPr lang="en-US" smtClean="0"/>
              <a:t>5</a:t>
            </a:fld>
            <a:endParaRPr lang="en-US"/>
          </a:p>
        </p:txBody>
      </p:sp>
    </p:spTree>
    <p:extLst>
      <p:ext uri="{BB962C8B-B14F-4D97-AF65-F5344CB8AC3E}">
        <p14:creationId xmlns:p14="http://schemas.microsoft.com/office/powerpoint/2010/main" val="1420729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1468-0105-FA50-AB76-23809C05767E}"/>
              </a:ext>
            </a:extLst>
          </p:cNvPr>
          <p:cNvSpPr>
            <a:spLocks noGrp="1"/>
          </p:cNvSpPr>
          <p:nvPr>
            <p:ph type="title"/>
          </p:nvPr>
        </p:nvSpPr>
        <p:spPr/>
        <p:txBody>
          <a:bodyPr anchor="t"/>
          <a:lstStyle/>
          <a:p>
            <a:r>
              <a:rPr lang="en-US" dirty="0"/>
              <a:t>3 Grounding Best Practices</a:t>
            </a:r>
            <a:br>
              <a:rPr lang="en-US" dirty="0"/>
            </a:br>
            <a:r>
              <a:rPr lang="en-US" sz="2800" dirty="0"/>
              <a:t>By a school counselor for school counselors</a:t>
            </a:r>
          </a:p>
        </p:txBody>
      </p:sp>
      <p:sp>
        <p:nvSpPr>
          <p:cNvPr id="4" name="Rectangle 1">
            <a:extLst>
              <a:ext uri="{FF2B5EF4-FFF2-40B4-BE49-F238E27FC236}">
                <a16:creationId xmlns:a16="http://schemas.microsoft.com/office/drawing/2014/main" id="{D07FC1C5-757F-F22D-6F24-44C3AB4643C7}"/>
              </a:ext>
            </a:extLst>
          </p:cNvPr>
          <p:cNvSpPr>
            <a:spLocks noGrp="1" noChangeArrowheads="1"/>
          </p:cNvSpPr>
          <p:nvPr>
            <p:ph sz="half" idx="1"/>
          </p:nvPr>
        </p:nvSpPr>
        <p:spPr bwMode="auto">
          <a:xfrm>
            <a:off x="374137" y="1923803"/>
            <a:ext cx="751084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r>
              <a:rPr lang="en-US" altLang="en-US" sz="1800" b="1" dirty="0"/>
              <a:t>1) Know your community</a:t>
            </a:r>
          </a:p>
          <a:p>
            <a:pPr marL="400050" lvl="1" indent="-169863" eaLnBrk="0" fontAlgn="base" hangingPunct="0">
              <a:lnSpc>
                <a:spcPct val="100000"/>
              </a:lnSpc>
              <a:spcBef>
                <a:spcPct val="0"/>
              </a:spcBef>
              <a:spcAft>
                <a:spcPct val="0"/>
              </a:spcAft>
            </a:pPr>
            <a:r>
              <a:rPr lang="en-US" altLang="en-US" sz="1600" dirty="0"/>
              <a:t>Work to ensure every counselor, general teacher, ELL/ESL teacher, coach, adviser, and administrator has a baseline knowledge general local landscape </a:t>
            </a:r>
          </a:p>
          <a:p>
            <a:pPr marL="400050" lvl="1" indent="-169863" eaLnBrk="0" fontAlgn="base" hangingPunct="0">
              <a:lnSpc>
                <a:spcPct val="100000"/>
              </a:lnSpc>
              <a:spcBef>
                <a:spcPct val="0"/>
              </a:spcBef>
              <a:spcAft>
                <a:spcPct val="0"/>
              </a:spcAft>
            </a:pPr>
            <a:r>
              <a:rPr lang="en-US" altLang="en-US" sz="1600" dirty="0"/>
              <a:t>Your hyper-local context will impact how you do work at your school and organization</a:t>
            </a:r>
          </a:p>
          <a:p>
            <a:pPr marL="230188" indent="-230188" eaLnBrk="0" fontAlgn="base" hangingPunct="0">
              <a:lnSpc>
                <a:spcPct val="100000"/>
              </a:lnSpc>
              <a:spcBef>
                <a:spcPct val="0"/>
              </a:spcBef>
              <a:spcAft>
                <a:spcPct val="0"/>
              </a:spcAft>
              <a:buNone/>
            </a:pPr>
            <a:r>
              <a:rPr lang="en-US" altLang="en-US" sz="1800" b="1" dirty="0"/>
              <a:t>2) Self-disclosure is important in order to maximize resources and time for your college applicant students!</a:t>
            </a:r>
          </a:p>
          <a:p>
            <a:pPr marL="400050" indent="-169863" eaLnBrk="0" fontAlgn="base" hangingPunct="0">
              <a:lnSpc>
                <a:spcPct val="100000"/>
              </a:lnSpc>
              <a:spcBef>
                <a:spcPct val="0"/>
              </a:spcBef>
              <a:spcAft>
                <a:spcPct val="0"/>
              </a:spcAft>
            </a:pPr>
            <a:r>
              <a:rPr lang="en-US" altLang="en-US" sz="1600" dirty="0"/>
              <a:t>Even if they’re not undocumented, some may have a non-citizen status or come from a mixed status family, which may impact their financial aid process</a:t>
            </a:r>
          </a:p>
          <a:p>
            <a:pPr marL="230188" indent="-230188" eaLnBrk="0" fontAlgn="base" hangingPunct="0">
              <a:lnSpc>
                <a:spcPct val="100000"/>
              </a:lnSpc>
              <a:spcBef>
                <a:spcPct val="0"/>
              </a:spcBef>
              <a:spcAft>
                <a:spcPct val="0"/>
              </a:spcAft>
              <a:buNone/>
            </a:pPr>
            <a:r>
              <a:rPr lang="en-US" altLang="en-US" sz="1800" b="1" dirty="0"/>
              <a:t>3) Model talking about immigration especially around the college app process and be open</a:t>
            </a:r>
          </a:p>
          <a:p>
            <a:pPr marL="400050" indent="-169863" eaLnBrk="0" fontAlgn="base" hangingPunct="0">
              <a:lnSpc>
                <a:spcPct val="100000"/>
              </a:lnSpc>
              <a:spcBef>
                <a:spcPct val="0"/>
              </a:spcBef>
              <a:spcAft>
                <a:spcPct val="0"/>
              </a:spcAft>
            </a:pPr>
            <a:r>
              <a:rPr lang="en-US" altLang="en-US" sz="1600" dirty="0"/>
              <a:t>Myth bust whenever possible! </a:t>
            </a:r>
          </a:p>
          <a:p>
            <a:pPr marL="400050" indent="-169863" eaLnBrk="0" fontAlgn="base" hangingPunct="0">
              <a:lnSpc>
                <a:spcPct val="100000"/>
              </a:lnSpc>
              <a:spcBef>
                <a:spcPct val="0"/>
              </a:spcBef>
              <a:spcAft>
                <a:spcPct val="0"/>
              </a:spcAft>
            </a:pPr>
            <a:r>
              <a:rPr lang="en-US" altLang="en-US" sz="1600" dirty="0"/>
              <a:t>Don’t stay silent… but also, no answer is better than the wrong answer. </a:t>
            </a:r>
          </a:p>
          <a:p>
            <a:pPr marL="400050" indent="-169863" eaLnBrk="0" fontAlgn="base" hangingPunct="0">
              <a:lnSpc>
                <a:spcPct val="100000"/>
              </a:lnSpc>
              <a:spcBef>
                <a:spcPct val="0"/>
              </a:spcBef>
              <a:spcAft>
                <a:spcPct val="0"/>
              </a:spcAft>
            </a:pPr>
            <a:r>
              <a:rPr lang="en-US" altLang="en-US" sz="1600" dirty="0"/>
              <a:t>Don’t be afraid to say, “I don’t know, but you know what, I’m on this journey with you and we’ll figure it out. I will make sure we get an accurate answer for this!” </a:t>
            </a:r>
          </a:p>
          <a:p>
            <a:pPr marL="400050" indent="-169863" eaLnBrk="0" fontAlgn="base" hangingPunct="0">
              <a:lnSpc>
                <a:spcPct val="100000"/>
              </a:lnSpc>
              <a:spcBef>
                <a:spcPct val="0"/>
              </a:spcBef>
              <a:spcAft>
                <a:spcPct val="0"/>
              </a:spcAft>
            </a:pPr>
            <a:r>
              <a:rPr lang="en-US" altLang="en-US" sz="1600" dirty="0"/>
              <a:t>Get ready to GET CREATIVE</a:t>
            </a:r>
          </a:p>
        </p:txBody>
      </p:sp>
      <p:sp>
        <p:nvSpPr>
          <p:cNvPr id="9" name="Oval 8">
            <a:extLst>
              <a:ext uri="{FF2B5EF4-FFF2-40B4-BE49-F238E27FC236}">
                <a16:creationId xmlns:a16="http://schemas.microsoft.com/office/drawing/2014/main" id="{2A585E78-F003-15FB-6553-BF257959159F}"/>
              </a:ext>
              <a:ext uri="{C183D7F6-B498-43B3-948B-1728B52AA6E4}">
                <adec:decorative xmlns:adec="http://schemas.microsoft.com/office/drawing/2017/decorative" val="1"/>
              </a:ext>
            </a:extLst>
          </p:cNvPr>
          <p:cNvSpPr/>
          <p:nvPr/>
        </p:nvSpPr>
        <p:spPr>
          <a:xfrm>
            <a:off x="8106262" y="1739093"/>
            <a:ext cx="3531700" cy="366073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Butterfly outline">
            <a:extLst>
              <a:ext uri="{FF2B5EF4-FFF2-40B4-BE49-F238E27FC236}">
                <a16:creationId xmlns:a16="http://schemas.microsoft.com/office/drawing/2014/main" id="{F83E7467-9471-CFBC-278D-5B20C7D684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9657" y="2077003"/>
            <a:ext cx="2984911" cy="2984911"/>
          </a:xfrm>
          <a:prstGeom prst="rect">
            <a:avLst/>
          </a:prstGeom>
        </p:spPr>
      </p:pic>
      <p:sp>
        <p:nvSpPr>
          <p:cNvPr id="3" name="Footer Placeholder 2">
            <a:extLst>
              <a:ext uri="{FF2B5EF4-FFF2-40B4-BE49-F238E27FC236}">
                <a16:creationId xmlns:a16="http://schemas.microsoft.com/office/drawing/2014/main" id="{C78C0891-843F-8872-3DAB-8CC1DEB5BC0D}"/>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5" name="Slide Number Placeholder 4">
            <a:extLst>
              <a:ext uri="{FF2B5EF4-FFF2-40B4-BE49-F238E27FC236}">
                <a16:creationId xmlns:a16="http://schemas.microsoft.com/office/drawing/2014/main" id="{D8FA31F9-FD1F-1FE1-9600-DE392F811265}"/>
              </a:ext>
            </a:extLst>
          </p:cNvPr>
          <p:cNvSpPr>
            <a:spLocks noGrp="1"/>
          </p:cNvSpPr>
          <p:nvPr>
            <p:ph type="sldNum" sz="quarter" idx="12"/>
          </p:nvPr>
        </p:nvSpPr>
        <p:spPr/>
        <p:txBody>
          <a:bodyPr/>
          <a:lstStyle/>
          <a:p>
            <a:fld id="{014AA8A5-7719-4F92-936C-1878CA4626DE}" type="slidenum">
              <a:rPr lang="en-US" smtClean="0"/>
              <a:t>6</a:t>
            </a:fld>
            <a:endParaRPr lang="en-US"/>
          </a:p>
        </p:txBody>
      </p:sp>
    </p:spTree>
    <p:extLst>
      <p:ext uri="{BB962C8B-B14F-4D97-AF65-F5344CB8AC3E}">
        <p14:creationId xmlns:p14="http://schemas.microsoft.com/office/powerpoint/2010/main" val="137005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9D3D-BC92-778E-AFF3-1D574DE0DBAF}"/>
              </a:ext>
            </a:extLst>
          </p:cNvPr>
          <p:cNvSpPr>
            <a:spLocks noGrp="1"/>
          </p:cNvSpPr>
          <p:nvPr>
            <p:ph type="title"/>
          </p:nvPr>
        </p:nvSpPr>
        <p:spPr/>
        <p:txBody>
          <a:bodyPr anchor="t">
            <a:normAutofit/>
          </a:bodyPr>
          <a:lstStyle/>
          <a:p>
            <a:r>
              <a:rPr lang="en-US" dirty="0"/>
              <a:t>Self-Reflection Questions</a:t>
            </a:r>
            <a:br>
              <a:rPr lang="en-US" dirty="0"/>
            </a:br>
            <a:r>
              <a:rPr lang="en-US" sz="2800" dirty="0"/>
              <a:t>Bring these back to your teams/schools! </a:t>
            </a:r>
          </a:p>
        </p:txBody>
      </p:sp>
      <p:sp>
        <p:nvSpPr>
          <p:cNvPr id="3" name="Content Placeholder 2">
            <a:extLst>
              <a:ext uri="{FF2B5EF4-FFF2-40B4-BE49-F238E27FC236}">
                <a16:creationId xmlns:a16="http://schemas.microsoft.com/office/drawing/2014/main" id="{02873B77-D88F-5F1F-63DD-E4CB85F3F20C}"/>
              </a:ext>
            </a:extLst>
          </p:cNvPr>
          <p:cNvSpPr>
            <a:spLocks noGrp="1"/>
          </p:cNvSpPr>
          <p:nvPr>
            <p:ph idx="1"/>
          </p:nvPr>
        </p:nvSpPr>
        <p:spPr>
          <a:xfrm>
            <a:off x="374140" y="2041934"/>
            <a:ext cx="11547987" cy="4351338"/>
          </a:xfrm>
        </p:spPr>
        <p:txBody>
          <a:bodyPr>
            <a:normAutofit lnSpcReduction="10000"/>
          </a:bodyPr>
          <a:lstStyle/>
          <a:p>
            <a:pPr>
              <a:buFont typeface="Arial" panose="020B0604020202020204" pitchFamily="34" charset="0"/>
              <a:buChar char="•"/>
            </a:pPr>
            <a:r>
              <a:rPr lang="en-US" sz="2400" dirty="0"/>
              <a:t>What countries are mostly represented in our school/organization? </a:t>
            </a:r>
          </a:p>
          <a:p>
            <a:pPr marL="742950" lvl="1" indent="-285750">
              <a:buFont typeface="Arial" panose="020B0604020202020204" pitchFamily="34" charset="0"/>
              <a:buChar char="•"/>
            </a:pPr>
            <a:r>
              <a:rPr lang="en-US" sz="2000" dirty="0"/>
              <a:t>Are there statuses that are more prevalent from certain countries? (e.g. TPS) </a:t>
            </a:r>
          </a:p>
          <a:p>
            <a:pPr>
              <a:buFont typeface="Arial" panose="020B0604020202020204" pitchFamily="34" charset="0"/>
              <a:buChar char="•"/>
            </a:pPr>
            <a:r>
              <a:rPr lang="en-US" sz="2400" dirty="0"/>
              <a:t>Do we have a large population of undocumented students? </a:t>
            </a:r>
          </a:p>
          <a:p>
            <a:pPr>
              <a:buFont typeface="Arial" panose="020B0604020202020204" pitchFamily="34" charset="0"/>
              <a:buChar char="•"/>
            </a:pPr>
            <a:r>
              <a:rPr lang="en-US" sz="2400" dirty="0"/>
              <a:t>Which colleges around us are more </a:t>
            </a:r>
            <a:r>
              <a:rPr lang="en-US" sz="2400" dirty="0" err="1"/>
              <a:t>undocu</a:t>
            </a:r>
            <a:r>
              <a:rPr lang="en-US" sz="2400" dirty="0"/>
              <a:t>-friendly?</a:t>
            </a:r>
          </a:p>
          <a:p>
            <a:pPr>
              <a:buFont typeface="Arial" panose="020B0604020202020204" pitchFamily="34" charset="0"/>
              <a:buChar char="•"/>
            </a:pPr>
            <a:r>
              <a:rPr lang="en-US" sz="2400" dirty="0"/>
              <a:t>Which colleges give more merit aid to students who may not be undocumented but not eligible for Title IV (FAFSA funds)?</a:t>
            </a:r>
          </a:p>
          <a:p>
            <a:pPr marL="0" indent="0">
              <a:buNone/>
            </a:pPr>
            <a:endParaRPr lang="en-US" sz="2400" dirty="0"/>
          </a:p>
          <a:p>
            <a:pPr marL="0" indent="0" algn="ctr">
              <a:buNone/>
            </a:pPr>
            <a:r>
              <a:rPr lang="en-US" sz="2400" b="1" dirty="0"/>
              <a:t>Best practice: Centralize your undocumented student support </a:t>
            </a:r>
            <a:br>
              <a:rPr lang="en-US" sz="2400" b="1" dirty="0"/>
            </a:br>
            <a:r>
              <a:rPr lang="en-US" sz="2400" b="1" dirty="0"/>
              <a:t>(someone that can coordinate and triage self-disclosures) </a:t>
            </a:r>
          </a:p>
          <a:p>
            <a:pPr marL="0" indent="0">
              <a:buNone/>
            </a:pPr>
            <a:endParaRPr lang="en-US" sz="2400" dirty="0"/>
          </a:p>
          <a:p>
            <a:pPr marL="0" indent="0" algn="ctr">
              <a:buNone/>
            </a:pPr>
            <a:r>
              <a:rPr lang="en-US" sz="2400" dirty="0"/>
              <a:t>Note: </a:t>
            </a:r>
            <a:r>
              <a:rPr lang="en-US" sz="2400" b="0" i="0" dirty="0">
                <a:solidFill>
                  <a:srgbClr val="222222"/>
                </a:solidFill>
                <a:effectLst/>
              </a:rPr>
              <a:t>Trends change fast! Always put it in the state/federal context</a:t>
            </a:r>
            <a:endParaRPr lang="en-US" sz="2400" dirty="0"/>
          </a:p>
          <a:p>
            <a:endParaRPr lang="en-US" sz="2400" dirty="0"/>
          </a:p>
        </p:txBody>
      </p:sp>
      <p:sp>
        <p:nvSpPr>
          <p:cNvPr id="4" name="Footer Placeholder 3">
            <a:extLst>
              <a:ext uri="{FF2B5EF4-FFF2-40B4-BE49-F238E27FC236}">
                <a16:creationId xmlns:a16="http://schemas.microsoft.com/office/drawing/2014/main" id="{70E012CD-977C-3BD6-E964-264FB6351078}"/>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5" name="Slide Number Placeholder 4">
            <a:extLst>
              <a:ext uri="{FF2B5EF4-FFF2-40B4-BE49-F238E27FC236}">
                <a16:creationId xmlns:a16="http://schemas.microsoft.com/office/drawing/2014/main" id="{CDCF2F77-F94E-38A5-A256-F992C1CBD1AC}"/>
              </a:ext>
            </a:extLst>
          </p:cNvPr>
          <p:cNvSpPr>
            <a:spLocks noGrp="1"/>
          </p:cNvSpPr>
          <p:nvPr>
            <p:ph type="sldNum" sz="quarter" idx="12"/>
          </p:nvPr>
        </p:nvSpPr>
        <p:spPr/>
        <p:txBody>
          <a:bodyPr/>
          <a:lstStyle/>
          <a:p>
            <a:fld id="{014AA8A5-7719-4F92-936C-1878CA4626DE}" type="slidenum">
              <a:rPr lang="en-US" smtClean="0"/>
              <a:t>7</a:t>
            </a:fld>
            <a:endParaRPr lang="en-US"/>
          </a:p>
        </p:txBody>
      </p:sp>
    </p:spTree>
    <p:extLst>
      <p:ext uri="{BB962C8B-B14F-4D97-AF65-F5344CB8AC3E}">
        <p14:creationId xmlns:p14="http://schemas.microsoft.com/office/powerpoint/2010/main" val="3838741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D6DA3-A490-8FE4-F912-7C520059D5D8}"/>
              </a:ext>
            </a:extLst>
          </p:cNvPr>
          <p:cNvSpPr>
            <a:spLocks noGrp="1"/>
          </p:cNvSpPr>
          <p:nvPr>
            <p:ph type="title"/>
          </p:nvPr>
        </p:nvSpPr>
        <p:spPr/>
        <p:txBody>
          <a:bodyPr/>
          <a:lstStyle/>
          <a:p>
            <a:r>
              <a:rPr lang="en-US" dirty="0"/>
              <a:t>What is the Larger Context?</a:t>
            </a:r>
          </a:p>
        </p:txBody>
      </p:sp>
      <p:sp>
        <p:nvSpPr>
          <p:cNvPr id="4" name="Footer Placeholder 3">
            <a:extLst>
              <a:ext uri="{FF2B5EF4-FFF2-40B4-BE49-F238E27FC236}">
                <a16:creationId xmlns:a16="http://schemas.microsoft.com/office/drawing/2014/main" id="{149B127D-7E1D-A1CA-1905-6910F55A91B7}"/>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extLst>
      <p:ext uri="{BB962C8B-B14F-4D97-AF65-F5344CB8AC3E}">
        <p14:creationId xmlns:p14="http://schemas.microsoft.com/office/powerpoint/2010/main" val="353264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3E31-45A6-7BBE-BBA6-9FF3BC38807E}"/>
              </a:ext>
            </a:extLst>
          </p:cNvPr>
          <p:cNvSpPr>
            <a:spLocks noGrp="1"/>
          </p:cNvSpPr>
          <p:nvPr>
            <p:ph type="title"/>
          </p:nvPr>
        </p:nvSpPr>
        <p:spPr/>
        <p:txBody>
          <a:bodyPr anchor="t"/>
          <a:lstStyle/>
          <a:p>
            <a:r>
              <a:rPr lang="en-US" dirty="0"/>
              <a:t>Useful Statuses and Terms</a:t>
            </a:r>
          </a:p>
        </p:txBody>
      </p:sp>
      <p:sp>
        <p:nvSpPr>
          <p:cNvPr id="3" name="Content Placeholder 2">
            <a:extLst>
              <a:ext uri="{FF2B5EF4-FFF2-40B4-BE49-F238E27FC236}">
                <a16:creationId xmlns:a16="http://schemas.microsoft.com/office/drawing/2014/main" id="{266892C7-F5B3-AFBB-1777-FE5907185372}"/>
              </a:ext>
            </a:extLst>
          </p:cNvPr>
          <p:cNvSpPr>
            <a:spLocks noGrp="1"/>
          </p:cNvSpPr>
          <p:nvPr>
            <p:ph sz="half" idx="1"/>
          </p:nvPr>
        </p:nvSpPr>
        <p:spPr>
          <a:xfrm>
            <a:off x="374138" y="1120814"/>
            <a:ext cx="5645662" cy="4351338"/>
          </a:xfrm>
        </p:spPr>
        <p:txBody>
          <a:bodyPr>
            <a:noAutofit/>
          </a:bodyPr>
          <a:lstStyle/>
          <a:p>
            <a:pPr>
              <a:buFont typeface="Arial" panose="020B0604020202020204" pitchFamily="34" charset="0"/>
              <a:buChar char="•"/>
            </a:pPr>
            <a:r>
              <a:rPr lang="en-US" sz="2000" dirty="0"/>
              <a:t>U.S. National</a:t>
            </a:r>
          </a:p>
          <a:p>
            <a:pPr>
              <a:buFont typeface="Arial" panose="020B0604020202020204" pitchFamily="34" charset="0"/>
              <a:buChar char="•"/>
            </a:pPr>
            <a:r>
              <a:rPr lang="en-US" sz="2000" dirty="0"/>
              <a:t>Naturalized citizen</a:t>
            </a:r>
          </a:p>
          <a:p>
            <a:pPr>
              <a:buFont typeface="Arial" panose="020B0604020202020204" pitchFamily="34" charset="0"/>
              <a:buChar char="•"/>
            </a:pPr>
            <a:r>
              <a:rPr lang="en-US" sz="2000" dirty="0"/>
              <a:t>Asylum granted</a:t>
            </a:r>
          </a:p>
          <a:p>
            <a:pPr>
              <a:buFont typeface="Arial" panose="020B0604020202020204" pitchFamily="34" charset="0"/>
              <a:buChar char="•"/>
            </a:pPr>
            <a:r>
              <a:rPr lang="en-US" sz="2000" dirty="0"/>
              <a:t>Asylum pending </a:t>
            </a:r>
          </a:p>
          <a:p>
            <a:pPr>
              <a:buFont typeface="Arial" panose="020B0604020202020204" pitchFamily="34" charset="0"/>
              <a:buChar char="•"/>
            </a:pPr>
            <a:r>
              <a:rPr lang="en-US" sz="2000" dirty="0"/>
              <a:t>Refugee </a:t>
            </a:r>
          </a:p>
          <a:p>
            <a:pPr>
              <a:buFont typeface="Arial" panose="020B0604020202020204" pitchFamily="34" charset="0"/>
              <a:buChar char="•"/>
            </a:pPr>
            <a:r>
              <a:rPr lang="en-US" sz="2000" dirty="0"/>
              <a:t>TPS </a:t>
            </a:r>
          </a:p>
          <a:p>
            <a:pPr>
              <a:buFont typeface="Arial" panose="020B0604020202020204" pitchFamily="34" charset="0"/>
              <a:buChar char="•"/>
            </a:pPr>
            <a:r>
              <a:rPr lang="en-US" sz="2000" dirty="0"/>
              <a:t>Permanent resident</a:t>
            </a:r>
          </a:p>
          <a:p>
            <a:pPr>
              <a:buFont typeface="Arial" panose="020B0604020202020204" pitchFamily="34" charset="0"/>
              <a:buChar char="•"/>
            </a:pPr>
            <a:r>
              <a:rPr lang="en-US" sz="2000" dirty="0"/>
              <a:t>Conditional permanent resident</a:t>
            </a:r>
          </a:p>
          <a:p>
            <a:pPr>
              <a:buFont typeface="Arial" panose="020B0604020202020204" pitchFamily="34" charset="0"/>
              <a:buChar char="•"/>
            </a:pPr>
            <a:r>
              <a:rPr lang="en-US" sz="2000" dirty="0"/>
              <a:t>Humanitarian Parole </a:t>
            </a:r>
          </a:p>
          <a:p>
            <a:pPr marL="0" indent="0">
              <a:buNone/>
            </a:pPr>
            <a:r>
              <a:rPr lang="en-US" sz="2000" dirty="0"/>
              <a:t>*Note the role of the Paper I-94 vs the computer-generated Form CBP I-94A</a:t>
            </a:r>
          </a:p>
          <a:p>
            <a:pPr>
              <a:buFont typeface="Arial" panose="020B0604020202020204" pitchFamily="34" charset="0"/>
              <a:buChar char="•"/>
            </a:pPr>
            <a:endParaRPr lang="en-US" sz="2000" dirty="0"/>
          </a:p>
          <a:p>
            <a:pPr marL="0" indent="0">
              <a:buNone/>
            </a:pPr>
            <a:br>
              <a:rPr lang="en-US" sz="2000" dirty="0"/>
            </a:br>
            <a:br>
              <a:rPr lang="en-US" sz="2000" b="0" dirty="0">
                <a:effectLst/>
              </a:rPr>
            </a:br>
            <a:br>
              <a:rPr lang="en-US" sz="2000" b="0" dirty="0">
                <a:effectLst/>
              </a:rPr>
            </a:br>
            <a:endParaRPr lang="en-US" sz="2000" dirty="0"/>
          </a:p>
        </p:txBody>
      </p:sp>
      <p:sp>
        <p:nvSpPr>
          <p:cNvPr id="4" name="Content Placeholder 3">
            <a:extLst>
              <a:ext uri="{FF2B5EF4-FFF2-40B4-BE49-F238E27FC236}">
                <a16:creationId xmlns:a16="http://schemas.microsoft.com/office/drawing/2014/main" id="{AAE90DBB-B85C-F686-7E1C-4922A3524DFD}"/>
              </a:ext>
            </a:extLst>
          </p:cNvPr>
          <p:cNvSpPr>
            <a:spLocks noGrp="1"/>
          </p:cNvSpPr>
          <p:nvPr>
            <p:ph sz="half" idx="2"/>
          </p:nvPr>
        </p:nvSpPr>
        <p:spPr>
          <a:xfrm>
            <a:off x="6276462" y="1120814"/>
            <a:ext cx="5645662" cy="4351338"/>
          </a:xfrm>
        </p:spPr>
        <p:txBody>
          <a:bodyPr>
            <a:noAutofit/>
          </a:bodyPr>
          <a:lstStyle/>
          <a:p>
            <a:pPr>
              <a:buFont typeface="Arial" panose="020B0604020202020204" pitchFamily="34" charset="0"/>
              <a:buChar char="•"/>
            </a:pPr>
            <a:r>
              <a:rPr lang="en-US" sz="2000" dirty="0"/>
              <a:t>Processes for Cubans, Haitians, Nicaraguans, and Venezuelans (CHNV) (offers humanitarian parole ***</a:t>
            </a:r>
          </a:p>
          <a:p>
            <a:pPr lvl="1"/>
            <a:r>
              <a:rPr lang="en-US" sz="1600" dirty="0"/>
              <a:t>Cuban/Haitian Entrants (this designation allows eligibility to many Federal benefit programs) </a:t>
            </a:r>
          </a:p>
          <a:p>
            <a:pPr>
              <a:buFont typeface="Arial" panose="020B0604020202020204" pitchFamily="34" charset="0"/>
              <a:buChar char="•"/>
            </a:pPr>
            <a:r>
              <a:rPr lang="en-US" sz="2000" dirty="0"/>
              <a:t>U visa </a:t>
            </a:r>
          </a:p>
          <a:p>
            <a:pPr>
              <a:buFont typeface="Arial" panose="020B0604020202020204" pitchFamily="34" charset="0"/>
              <a:buChar char="•"/>
            </a:pPr>
            <a:r>
              <a:rPr lang="en-US" sz="2000" dirty="0"/>
              <a:t>J and F visas</a:t>
            </a:r>
          </a:p>
          <a:p>
            <a:pPr>
              <a:buFont typeface="Arial" panose="020B0604020202020204" pitchFamily="34" charset="0"/>
              <a:buChar char="•"/>
            </a:pPr>
            <a:r>
              <a:rPr lang="en-US" sz="2000" dirty="0"/>
              <a:t>T visa</a:t>
            </a:r>
          </a:p>
          <a:p>
            <a:pPr>
              <a:buFont typeface="Arial" panose="020B0604020202020204" pitchFamily="34" charset="0"/>
              <a:buChar char="•"/>
            </a:pPr>
            <a:r>
              <a:rPr lang="en-US" sz="2000" dirty="0"/>
              <a:t>Other temporary visas</a:t>
            </a:r>
          </a:p>
          <a:p>
            <a:pPr>
              <a:buFont typeface="Arial" panose="020B0604020202020204" pitchFamily="34" charset="0"/>
              <a:buChar char="•"/>
            </a:pPr>
            <a:r>
              <a:rPr lang="en-US" sz="2000" dirty="0"/>
              <a:t>DACA</a:t>
            </a:r>
          </a:p>
          <a:p>
            <a:pPr>
              <a:buFont typeface="Arial" panose="020B0604020202020204" pitchFamily="34" charset="0"/>
              <a:buChar char="•"/>
            </a:pPr>
            <a:r>
              <a:rPr lang="en-US" sz="2000" dirty="0"/>
              <a:t>Family-sponsored visas</a:t>
            </a:r>
          </a:p>
          <a:p>
            <a:pPr>
              <a:buFont typeface="Arial" panose="020B0604020202020204" pitchFamily="34" charset="0"/>
              <a:buChar char="•"/>
            </a:pPr>
            <a:r>
              <a:rPr lang="en-US" sz="2000" dirty="0">
                <a:solidFill>
                  <a:schemeClr val="tx2"/>
                </a:solidFill>
                <a:hlinkClick r:id="rId2">
                  <a:extLst>
                    <a:ext uri="{A12FA001-AC4F-418D-AE19-62706E023703}">
                      <ahyp:hlinkClr xmlns:ahyp="http://schemas.microsoft.com/office/drawing/2018/hyperlinkcolor" val="tx"/>
                    </a:ext>
                  </a:extLst>
                </a:hlinkClick>
              </a:rPr>
              <a:t>VAWA self-petitioner</a:t>
            </a:r>
            <a:endParaRPr lang="en-US" sz="2000" dirty="0">
              <a:solidFill>
                <a:schemeClr val="tx2"/>
              </a:solidFill>
            </a:endParaRPr>
          </a:p>
          <a:p>
            <a:pPr>
              <a:buFont typeface="Arial" panose="020B0604020202020204" pitchFamily="34" charset="0"/>
              <a:buChar char="•"/>
            </a:pPr>
            <a:r>
              <a:rPr lang="en-US" sz="2000" dirty="0"/>
              <a:t>Special Immigrant Juvenile Status </a:t>
            </a:r>
          </a:p>
          <a:p>
            <a:pPr>
              <a:buFont typeface="Arial" panose="020B0604020202020204" pitchFamily="34" charset="0"/>
              <a:buChar char="•"/>
            </a:pPr>
            <a:r>
              <a:rPr lang="en-US" sz="2000" dirty="0"/>
              <a:t>Undocumented (a lack of status)</a:t>
            </a:r>
          </a:p>
          <a:p>
            <a:endParaRPr lang="en-US" sz="2000" dirty="0"/>
          </a:p>
        </p:txBody>
      </p:sp>
      <p:sp>
        <p:nvSpPr>
          <p:cNvPr id="5" name="Footer Placeholder 4">
            <a:extLst>
              <a:ext uri="{FF2B5EF4-FFF2-40B4-BE49-F238E27FC236}">
                <a16:creationId xmlns:a16="http://schemas.microsoft.com/office/drawing/2014/main" id="{A188CDE1-00EB-85F6-9C08-83B5491EF027}"/>
              </a:ext>
            </a:extLst>
          </p:cNvPr>
          <p:cNvSpPr>
            <a:spLocks noGrp="1"/>
          </p:cNvSpPr>
          <p:nvPr>
            <p:ph type="ftr" sz="quarter" idx="11"/>
          </p:nvPr>
        </p:nvSpPr>
        <p:spPr/>
        <p:txBody>
          <a:bodyPr/>
          <a:lstStyle/>
          <a:p>
            <a:r>
              <a:rPr lang="en-US" dirty="0"/>
              <a:t>MEFA Massachusetts Educational Financing Authority and MEFA are registered service marks of the Massachusetts Educational Financing Authority. © 2024 MEFA. ALL RIGHTS RESERVED.</a:t>
            </a:r>
          </a:p>
        </p:txBody>
      </p:sp>
      <p:sp>
        <p:nvSpPr>
          <p:cNvPr id="6" name="Slide Number Placeholder 5">
            <a:extLst>
              <a:ext uri="{FF2B5EF4-FFF2-40B4-BE49-F238E27FC236}">
                <a16:creationId xmlns:a16="http://schemas.microsoft.com/office/drawing/2014/main" id="{B5EBFF55-C0A2-3216-0725-21FB2BFCBE7E}"/>
              </a:ext>
            </a:extLst>
          </p:cNvPr>
          <p:cNvSpPr>
            <a:spLocks noGrp="1"/>
          </p:cNvSpPr>
          <p:nvPr>
            <p:ph type="sldNum" sz="quarter" idx="12"/>
          </p:nvPr>
        </p:nvSpPr>
        <p:spPr/>
        <p:txBody>
          <a:bodyPr/>
          <a:lstStyle/>
          <a:p>
            <a:fld id="{014AA8A5-7719-4F92-936C-1878CA4626DE}" type="slidenum">
              <a:rPr lang="en-US" smtClean="0"/>
              <a:t>9</a:t>
            </a:fld>
            <a:endParaRPr lang="en-US"/>
          </a:p>
        </p:txBody>
      </p:sp>
    </p:spTree>
    <p:extLst>
      <p:ext uri="{BB962C8B-B14F-4D97-AF65-F5344CB8AC3E}">
        <p14:creationId xmlns:p14="http://schemas.microsoft.com/office/powerpoint/2010/main" val="902568918"/>
      </p:ext>
    </p:extLst>
  </p:cSld>
  <p:clrMapOvr>
    <a:masterClrMapping/>
  </p:clrMapOvr>
</p:sld>
</file>

<file path=ppt/theme/theme1.xml><?xml version="1.0" encoding="utf-8"?>
<a:theme xmlns:a="http://schemas.openxmlformats.org/drawingml/2006/main" name="Office Theme">
  <a:themeElements>
    <a:clrScheme name="2024 Brand Colors">
      <a:dk1>
        <a:srgbClr val="301E47"/>
      </a:dk1>
      <a:lt1>
        <a:srgbClr val="FFFFFF"/>
      </a:lt1>
      <a:dk2>
        <a:srgbClr val="267A4D"/>
      </a:dk2>
      <a:lt2>
        <a:srgbClr val="D1D6F0"/>
      </a:lt2>
      <a:accent1>
        <a:srgbClr val="FFA62B"/>
      </a:accent1>
      <a:accent2>
        <a:srgbClr val="596BA3"/>
      </a:accent2>
      <a:accent3>
        <a:srgbClr val="D1D6F0"/>
      </a:accent3>
      <a:accent4>
        <a:srgbClr val="301E47"/>
      </a:accent4>
      <a:accent5>
        <a:srgbClr val="267A4D"/>
      </a:accent5>
      <a:accent6>
        <a:srgbClr val="FAFAFF"/>
      </a:accent6>
      <a:hlink>
        <a:srgbClr val="301E47"/>
      </a:hlink>
      <a:folHlink>
        <a:srgbClr val="D1D6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8A8510B-664E-42F8-8BF8-679065E7D9AA}" vid="{1F344AD0-643A-43F9-BB83-F8FA84CB06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2024 Template</Template>
  <TotalTime>710</TotalTime>
  <Words>3448</Words>
  <Application>Microsoft Office PowerPoint</Application>
  <PresentationFormat>Widescreen</PresentationFormat>
  <Paragraphs>272</Paragraphs>
  <Slides>29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Aptos Display</vt:lpstr>
      <vt:lpstr>Arial</vt:lpstr>
      <vt:lpstr>Calibri</vt:lpstr>
      <vt:lpstr>Montserrat</vt:lpstr>
      <vt:lpstr>Public Sans</vt:lpstr>
      <vt:lpstr>YAFdJrnVElk 0</vt:lpstr>
      <vt:lpstr>Office Theme</vt:lpstr>
      <vt:lpstr>Supporting Students and Families with Complex Immigration Statuses in Postsecondary Planning</vt:lpstr>
      <vt:lpstr>How to Participate</vt:lpstr>
      <vt:lpstr>About MEFA</vt:lpstr>
      <vt:lpstr>Webinar Topics</vt:lpstr>
      <vt:lpstr>Grounding Ourselves for This Work</vt:lpstr>
      <vt:lpstr>3 Grounding Best Practices By a school counselor for school counselors</vt:lpstr>
      <vt:lpstr>Self-Reflection Questions Bring these back to your teams/schools! </vt:lpstr>
      <vt:lpstr>What is the Larger Context?</vt:lpstr>
      <vt:lpstr>Useful Statuses and Terms</vt:lpstr>
      <vt:lpstr>Which Are Eligible for Federal Financial Aid?</vt:lpstr>
      <vt:lpstr>Differences Between Cards</vt:lpstr>
      <vt:lpstr>Become Familiar with the I-94</vt:lpstr>
      <vt:lpstr>Why Self-Disclosure Matters</vt:lpstr>
      <vt:lpstr>Financial Aid Reminder</vt:lpstr>
      <vt:lpstr>What Does This  Mean for the…</vt:lpstr>
      <vt:lpstr>Self-Disclosing Safely</vt:lpstr>
      <vt:lpstr>Why Is It Important? </vt:lpstr>
      <vt:lpstr>How Can It Be Done Safely?</vt:lpstr>
      <vt:lpstr>Any Ways to Make Self-Disclosure Easier?</vt:lpstr>
      <vt:lpstr>PowerPoint Presentation</vt:lpstr>
      <vt:lpstr>Tactical Resources</vt:lpstr>
      <vt:lpstr>General Advice for 4-Year College Applicants</vt:lpstr>
      <vt:lpstr>Tuition Equity Arrives in Massachusetts! </vt:lpstr>
      <vt:lpstr>MassEducate: FREE Community College in MA</vt:lpstr>
      <vt:lpstr>MASFA </vt:lpstr>
      <vt:lpstr>Scholarship Resources</vt:lpstr>
      <vt:lpstr>Stay Informed and Next Steps </vt:lpstr>
      <vt:lpstr>Connect with MEFA on Social Media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Rooney</dc:creator>
  <cp:lastModifiedBy>Andrea Keenan</cp:lastModifiedBy>
  <cp:revision>10</cp:revision>
  <dcterms:created xsi:type="dcterms:W3CDTF">2024-09-05T15:56:18Z</dcterms:created>
  <dcterms:modified xsi:type="dcterms:W3CDTF">2024-10-08T13:54:03Z</dcterms:modified>
</cp:coreProperties>
</file>